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Work Sans Medium"/>
      <p:regular r:id="rId25"/>
      <p:bold r:id="rId26"/>
      <p:italic r:id="rId27"/>
      <p:boldItalic r:id="rId28"/>
    </p:embeddedFont>
    <p:embeddedFont>
      <p:font typeface="Work Sans Black"/>
      <p:bold r:id="rId29"/>
      <p:boldItalic r:id="rId30"/>
    </p:embeddedFont>
    <p:embeddedFont>
      <p:font typeface="Work Sans ExtraBold"/>
      <p:bold r:id="rId31"/>
      <p:boldItalic r:id="rId32"/>
    </p:embeddedFont>
    <p:embeddedFont>
      <p:font typeface="Work Sans Light"/>
      <p:regular r:id="rId33"/>
      <p:bold r:id="rId34"/>
      <p:italic r:id="rId35"/>
      <p:boldItalic r:id="rId36"/>
    </p:embeddedFont>
    <p:embeddedFont>
      <p:font typeface="Work Sans"/>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FE1CB4-E453-4B96-89E4-D9A36A3E8EBA}">
  <a:tblStyle styleId="{15FE1CB4-E453-4B96-89E4-D9A36A3E8EB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WorkSans-boldItalic.fntdata"/><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WorkSansMedium-bold.fntdata"/><Relationship Id="rId25" Type="http://schemas.openxmlformats.org/officeDocument/2006/relationships/font" Target="fonts/WorkSansMedium-regular.fntdata"/><Relationship Id="rId28" Type="http://schemas.openxmlformats.org/officeDocument/2006/relationships/font" Target="fonts/WorkSansMedium-boldItalic.fntdata"/><Relationship Id="rId27" Type="http://schemas.openxmlformats.org/officeDocument/2006/relationships/font" Target="fonts/WorkSansMedium-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WorkSansBlack-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WorkSansExtraBold-bold.fntdata"/><Relationship Id="rId30" Type="http://schemas.openxmlformats.org/officeDocument/2006/relationships/font" Target="fonts/WorkSansBlack-boldItalic.fntdata"/><Relationship Id="rId11" Type="http://schemas.openxmlformats.org/officeDocument/2006/relationships/slide" Target="slides/slide5.xml"/><Relationship Id="rId33" Type="http://schemas.openxmlformats.org/officeDocument/2006/relationships/font" Target="fonts/WorkSansLight-regular.fntdata"/><Relationship Id="rId10" Type="http://schemas.openxmlformats.org/officeDocument/2006/relationships/slide" Target="slides/slide4.xml"/><Relationship Id="rId32" Type="http://schemas.openxmlformats.org/officeDocument/2006/relationships/font" Target="fonts/WorkSansExtraBold-boldItalic.fntdata"/><Relationship Id="rId13" Type="http://schemas.openxmlformats.org/officeDocument/2006/relationships/slide" Target="slides/slide7.xml"/><Relationship Id="rId35" Type="http://schemas.openxmlformats.org/officeDocument/2006/relationships/font" Target="fonts/WorkSansLight-italic.fntdata"/><Relationship Id="rId12" Type="http://schemas.openxmlformats.org/officeDocument/2006/relationships/slide" Target="slides/slide6.xml"/><Relationship Id="rId34" Type="http://schemas.openxmlformats.org/officeDocument/2006/relationships/font" Target="fonts/WorkSansLight-bold.fntdata"/><Relationship Id="rId15" Type="http://schemas.openxmlformats.org/officeDocument/2006/relationships/slide" Target="slides/slide9.xml"/><Relationship Id="rId37" Type="http://schemas.openxmlformats.org/officeDocument/2006/relationships/font" Target="fonts/WorkSans-regular.fntdata"/><Relationship Id="rId14" Type="http://schemas.openxmlformats.org/officeDocument/2006/relationships/slide" Target="slides/slide8.xml"/><Relationship Id="rId36" Type="http://schemas.openxmlformats.org/officeDocument/2006/relationships/font" Target="fonts/WorkSansLight-boldItalic.fntdata"/><Relationship Id="rId17" Type="http://schemas.openxmlformats.org/officeDocument/2006/relationships/slide" Target="slides/slide11.xml"/><Relationship Id="rId39" Type="http://schemas.openxmlformats.org/officeDocument/2006/relationships/font" Target="fonts/WorkSans-italic.fntdata"/><Relationship Id="rId16" Type="http://schemas.openxmlformats.org/officeDocument/2006/relationships/slide" Target="slides/slide10.xml"/><Relationship Id="rId38" Type="http://schemas.openxmlformats.org/officeDocument/2006/relationships/font" Target="fonts/Work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36c3ce2a3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36c3ce2a3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59e58e8d4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59e58e8d4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59e58e8d48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59e58e8d48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36c3ce2a3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36c3ce2a3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36c3ce2a3f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36c3ce2a3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eb3ee56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eb3ee56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229fa2efb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229fa2efb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b9baf0b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eb9baf0b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6c3ce2a3f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36c3ce2a3f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59e58e8d4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59e58e8d4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36c3ce2a3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36c3ce2a3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659a3375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659a3375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36c3ce2a3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36c3ce2a3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36c3ce2a3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36c3ce2a3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36c3ce2a3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36c3ce2a3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610720ae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610720ae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0" name="Shape 60"/>
        <p:cNvGrpSpPr/>
        <p:nvPr/>
      </p:nvGrpSpPr>
      <p:grpSpPr>
        <a:xfrm>
          <a:off x="0" y="0"/>
          <a:ext cx="0" cy="0"/>
          <a:chOff x="0" y="0"/>
          <a:chExt cx="0" cy="0"/>
        </a:xfrm>
      </p:grpSpPr>
      <p:sp>
        <p:nvSpPr>
          <p:cNvPr id="61" name="Google Shape;61;p12"/>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2" name="Google Shape;62;p12"/>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5" name="Shape 65"/>
        <p:cNvGrpSpPr/>
        <p:nvPr/>
      </p:nvGrpSpPr>
      <p:grpSpPr>
        <a:xfrm>
          <a:off x="0" y="0"/>
          <a:ext cx="0" cy="0"/>
          <a:chOff x="0" y="0"/>
          <a:chExt cx="0" cy="0"/>
        </a:xfrm>
      </p:grpSpPr>
      <p:sp>
        <p:nvSpPr>
          <p:cNvPr id="66" name="Google Shape;66;p13"/>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7" name="Google Shape;67;p13"/>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0" name="Shape 70"/>
        <p:cNvGrpSpPr/>
        <p:nvPr/>
      </p:nvGrpSpPr>
      <p:grpSpPr>
        <a:xfrm>
          <a:off x="0" y="0"/>
          <a:ext cx="0" cy="0"/>
          <a:chOff x="0" y="0"/>
          <a:chExt cx="0" cy="0"/>
        </a:xfrm>
      </p:grpSpPr>
      <p:sp>
        <p:nvSpPr>
          <p:cNvPr id="71" name="Google Shape;71;p14"/>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2" name="Google Shape;72;p14"/>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75" name="Shape 75"/>
        <p:cNvGrpSpPr/>
        <p:nvPr/>
      </p:nvGrpSpPr>
      <p:grpSpPr>
        <a:xfrm>
          <a:off x="0" y="0"/>
          <a:ext cx="0" cy="0"/>
          <a:chOff x="0" y="0"/>
          <a:chExt cx="0" cy="0"/>
        </a:xfrm>
      </p:grpSpPr>
      <p:sp>
        <p:nvSpPr>
          <p:cNvPr id="76" name="Google Shape;76;p15"/>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7" name="Google Shape;77;p15"/>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80" name="Shape 80"/>
        <p:cNvGrpSpPr/>
        <p:nvPr/>
      </p:nvGrpSpPr>
      <p:grpSpPr>
        <a:xfrm>
          <a:off x="0" y="0"/>
          <a:ext cx="0" cy="0"/>
          <a:chOff x="0" y="0"/>
          <a:chExt cx="0" cy="0"/>
        </a:xfrm>
      </p:grpSpPr>
      <p:sp>
        <p:nvSpPr>
          <p:cNvPr id="81" name="Google Shape;81;p16"/>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2" name="Google Shape;82;p16"/>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 Figure">
  <p:cSld name="CUSTOM_4">
    <p:spTree>
      <p:nvGrpSpPr>
        <p:cNvPr id="85"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b="-39323" l="29942" r="57581" t="-38612"/>
          <a:stretch/>
        </p:blipFill>
        <p:spPr>
          <a:xfrm rot="5400000">
            <a:off x="4000262" y="-16212"/>
            <a:ext cx="1143476" cy="9175950"/>
          </a:xfrm>
          <a:prstGeom prst="rect">
            <a:avLst/>
          </a:prstGeom>
          <a:noFill/>
          <a:ln>
            <a:noFill/>
          </a:ln>
        </p:spPr>
      </p:pic>
      <p:sp>
        <p:nvSpPr>
          <p:cNvPr id="87" name="Google Shape;87;p17"/>
          <p:cNvSpPr txBox="1"/>
          <p:nvPr>
            <p:ph type="title"/>
          </p:nvPr>
        </p:nvSpPr>
        <p:spPr>
          <a:xfrm>
            <a:off x="949500" y="241238"/>
            <a:ext cx="7835400" cy="50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pic>
        <p:nvPicPr>
          <p:cNvPr id="88" name="Google Shape;88;p17"/>
          <p:cNvPicPr preferRelativeResize="0"/>
          <p:nvPr/>
        </p:nvPicPr>
        <p:blipFill rotWithShape="1">
          <a:blip r:embed="rId3">
            <a:alphaModFix/>
          </a:blip>
          <a:srcRect b="0" l="0" r="0" t="0"/>
          <a:stretch/>
        </p:blipFill>
        <p:spPr>
          <a:xfrm>
            <a:off x="342925" y="271300"/>
            <a:ext cx="444175" cy="4441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95" name="Google Shape;95;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6" name="Google Shape;9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9" name="Google Shape;9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2" name="Google Shape;10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3" name="Google Shape;10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4" name="Shape 104"/>
        <p:cNvGrpSpPr/>
        <p:nvPr/>
      </p:nvGrpSpPr>
      <p:grpSpPr>
        <a:xfrm>
          <a:off x="0" y="0"/>
          <a:ext cx="0" cy="0"/>
          <a:chOff x="0" y="0"/>
          <a:chExt cx="0" cy="0"/>
        </a:xfrm>
      </p:grpSpPr>
      <p:sp>
        <p:nvSpPr>
          <p:cNvPr id="105" name="Google Shape;105;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6" name="Google Shape;106;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7" name="Google Shape;107;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8" name="Google Shape;10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1" name="Google Shape;11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2" name="Shape 112"/>
        <p:cNvGrpSpPr/>
        <p:nvPr/>
      </p:nvGrpSpPr>
      <p:grpSpPr>
        <a:xfrm>
          <a:off x="0" y="0"/>
          <a:ext cx="0" cy="0"/>
          <a:chOff x="0" y="0"/>
          <a:chExt cx="0" cy="0"/>
        </a:xfrm>
      </p:grpSpPr>
      <p:sp>
        <p:nvSpPr>
          <p:cNvPr id="113" name="Google Shape;113;p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4" name="Google Shape;114;p2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5" name="Google Shape;11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6" name="Shape 116"/>
        <p:cNvGrpSpPr/>
        <p:nvPr/>
      </p:nvGrpSpPr>
      <p:grpSpPr>
        <a:xfrm>
          <a:off x="0" y="0"/>
          <a:ext cx="0" cy="0"/>
          <a:chOff x="0" y="0"/>
          <a:chExt cx="0" cy="0"/>
        </a:xfrm>
      </p:grpSpPr>
      <p:sp>
        <p:nvSpPr>
          <p:cNvPr id="117" name="Google Shape;117;p2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8" name="Google Shape;11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9" name="Shape 119"/>
        <p:cNvGrpSpPr/>
        <p:nvPr/>
      </p:nvGrpSpPr>
      <p:grpSpPr>
        <a:xfrm>
          <a:off x="0" y="0"/>
          <a:ext cx="0" cy="0"/>
          <a:chOff x="0" y="0"/>
          <a:chExt cx="0" cy="0"/>
        </a:xfrm>
      </p:grpSpPr>
      <p:sp>
        <p:nvSpPr>
          <p:cNvPr id="120" name="Google Shape;120;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22" name="Google Shape;122;p2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3" name="Google Shape;123;p2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24" name="Google Shape;12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5" name="Shape 125"/>
        <p:cNvGrpSpPr/>
        <p:nvPr/>
      </p:nvGrpSpPr>
      <p:grpSpPr>
        <a:xfrm>
          <a:off x="0" y="0"/>
          <a:ext cx="0" cy="0"/>
          <a:chOff x="0" y="0"/>
          <a:chExt cx="0" cy="0"/>
        </a:xfrm>
      </p:grpSpPr>
      <p:sp>
        <p:nvSpPr>
          <p:cNvPr id="126" name="Google Shape;126;p2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27" name="Google Shape;12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8" name="Shape 128"/>
        <p:cNvGrpSpPr/>
        <p:nvPr/>
      </p:nvGrpSpPr>
      <p:grpSpPr>
        <a:xfrm>
          <a:off x="0" y="0"/>
          <a:ext cx="0" cy="0"/>
          <a:chOff x="0" y="0"/>
          <a:chExt cx="0" cy="0"/>
        </a:xfrm>
      </p:grpSpPr>
      <p:sp>
        <p:nvSpPr>
          <p:cNvPr id="129" name="Google Shape;129;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0" name="Google Shape;130;p2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31" name="Google Shape;13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_1">
    <p:bg>
      <p:bgPr>
        <a:blipFill>
          <a:blip r:embed="rId2">
            <a:alphaModFix/>
          </a:blip>
          <a:stretch>
            <a:fillRect/>
          </a:stretch>
        </a:blipFill>
      </p:bgPr>
    </p:bg>
    <p:spTree>
      <p:nvGrpSpPr>
        <p:cNvPr id="134" name="Shape 134"/>
        <p:cNvGrpSpPr/>
        <p:nvPr/>
      </p:nvGrpSpPr>
      <p:grpSpPr>
        <a:xfrm>
          <a:off x="0" y="0"/>
          <a:ext cx="0" cy="0"/>
          <a:chOff x="0" y="0"/>
          <a:chExt cx="0" cy="0"/>
        </a:xfrm>
      </p:grpSpPr>
      <p:pic>
        <p:nvPicPr>
          <p:cNvPr id="135" name="Google Shape;135;p30"/>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136" name="Google Shape;136;p30"/>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30"/>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1.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91" name="Google Shape;91;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92" name="Google Shape;9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hyperlink" Target="https://support.xyinvestmentsolutions.com/article/162-model-assignment-trade-authorization" TargetMode="External"/><Relationship Id="rId4" Type="http://schemas.openxmlformats.org/officeDocument/2006/relationships/hyperlink" Target="mailto:support@xyinvestmentsolutions.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support.xyinvestmentsolutions.com/article/670-new-account-submission-tam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1"/>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r>
              <a:rPr lang="en" sz="3200"/>
              <a:t> June 11th, 2025</a:t>
            </a:r>
            <a:endParaRPr sz="3200"/>
          </a:p>
        </p:txBody>
      </p:sp>
      <p:pic>
        <p:nvPicPr>
          <p:cNvPr id="144" name="Google Shape;144;p31"/>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145" name="Google Shape;145;p31"/>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Process</a:t>
            </a:r>
            <a:endParaRPr/>
          </a:p>
        </p:txBody>
      </p:sp>
      <p:sp>
        <p:nvSpPr>
          <p:cNvPr id="213" name="Google Shape;213;p40"/>
          <p:cNvSpPr txBox="1"/>
          <p:nvPr/>
        </p:nvSpPr>
        <p:spPr>
          <a:xfrm>
            <a:off x="1575400" y="1832500"/>
            <a:ext cx="58326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AutoNum type="arabicPeriod"/>
            </a:pPr>
            <a:r>
              <a:rPr lang="en" sz="1800">
                <a:solidFill>
                  <a:schemeClr val="dk2"/>
                </a:solidFill>
              </a:rPr>
              <a:t>Model Assignment</a:t>
            </a:r>
            <a:endParaRPr sz="1800">
              <a:solidFill>
                <a:schemeClr val="dk2"/>
              </a:solidFill>
            </a:endParaRPr>
          </a:p>
          <a:p>
            <a:pPr indent="0" lvl="0" marL="457200" rtl="0" algn="l">
              <a:spcBef>
                <a:spcPts val="0"/>
              </a:spcBef>
              <a:spcAft>
                <a:spcPts val="0"/>
              </a:spcAft>
              <a:buNone/>
            </a:pPr>
            <a:r>
              <a:rPr lang="en" sz="1800" u="sng">
                <a:solidFill>
                  <a:schemeClr val="hlink"/>
                </a:solidFill>
                <a:hlinkClick r:id="rId3"/>
              </a:rPr>
              <a:t>https://support.xyinvestmentsolutions.com/article/162-model-assignment-trade-authorization</a:t>
            </a:r>
            <a:endParaRPr sz="1800">
              <a:solidFill>
                <a:schemeClr val="dk2"/>
              </a:solidFill>
            </a:endParaRPr>
          </a:p>
          <a:p>
            <a:pPr indent="0" lvl="0" marL="45720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AutoNum type="arabicPeriod"/>
            </a:pPr>
            <a:r>
              <a:rPr lang="en" sz="1800">
                <a:solidFill>
                  <a:schemeClr val="dk2"/>
                </a:solidFill>
              </a:rPr>
              <a:t>Email </a:t>
            </a:r>
            <a:r>
              <a:rPr lang="en" sz="1800" u="sng">
                <a:solidFill>
                  <a:schemeClr val="hlink"/>
                </a:solidFill>
                <a:hlinkClick r:id="rId4"/>
              </a:rPr>
              <a:t>support@xyinvestmentsolutions.com</a:t>
            </a:r>
            <a:r>
              <a:rPr lang="en" sz="1800">
                <a:solidFill>
                  <a:schemeClr val="dk2"/>
                </a:solidFill>
              </a:rPr>
              <a:t> and notify trade team for what account allocations you will use </a:t>
            </a:r>
            <a:r>
              <a:rPr lang="en" sz="1800">
                <a:solidFill>
                  <a:schemeClr val="dk2"/>
                </a:solidFill>
              </a:rPr>
              <a:t>Individual</a:t>
            </a:r>
            <a:r>
              <a:rPr lang="en" sz="1800">
                <a:solidFill>
                  <a:schemeClr val="dk2"/>
                </a:solidFill>
              </a:rPr>
              <a:t> Bonds</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Operations update with Loyanne</a:t>
            </a:r>
            <a:endParaRPr sz="2800"/>
          </a:p>
        </p:txBody>
      </p:sp>
      <p:pic>
        <p:nvPicPr>
          <p:cNvPr id="219" name="Google Shape;219;p41"/>
          <p:cNvPicPr preferRelativeResize="0"/>
          <p:nvPr/>
        </p:nvPicPr>
        <p:blipFill>
          <a:blip r:embed="rId3">
            <a:alphaModFix/>
          </a:blip>
          <a:stretch>
            <a:fillRect/>
          </a:stretch>
        </p:blipFill>
        <p:spPr>
          <a:xfrm>
            <a:off x="4750550" y="1678800"/>
            <a:ext cx="4393450" cy="4393450"/>
          </a:xfrm>
          <a:prstGeom prst="rect">
            <a:avLst/>
          </a:prstGeom>
          <a:noFill/>
          <a:ln>
            <a:noFill/>
          </a:ln>
        </p:spPr>
      </p:pic>
      <p:cxnSp>
        <p:nvCxnSpPr>
          <p:cNvPr id="220" name="Google Shape;220;p41"/>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2"/>
          <p:cNvSpPr txBox="1"/>
          <p:nvPr>
            <p:ph type="title"/>
          </p:nvPr>
        </p:nvSpPr>
        <p:spPr>
          <a:xfrm>
            <a:off x="1048350" y="812050"/>
            <a:ext cx="7047300" cy="1458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REMINDER</a:t>
            </a:r>
            <a:r>
              <a:rPr lang="en"/>
              <a:t>:</a:t>
            </a:r>
            <a:endParaRPr/>
          </a:p>
          <a:p>
            <a:pPr indent="0" lvl="0" marL="0" rtl="0" algn="ctr">
              <a:spcBef>
                <a:spcPts val="0"/>
              </a:spcBef>
              <a:spcAft>
                <a:spcPts val="0"/>
              </a:spcAft>
              <a:buNone/>
            </a:pPr>
            <a:r>
              <a:rPr lang="en"/>
              <a:t>Digital Onboarding in Schwab Advisor Center</a:t>
            </a:r>
            <a:endParaRPr/>
          </a:p>
          <a:p>
            <a:pPr indent="0" lvl="0" marL="0" rtl="0" algn="ctr">
              <a:spcBef>
                <a:spcPts val="0"/>
              </a:spcBef>
              <a:spcAft>
                <a:spcPts val="0"/>
              </a:spcAft>
              <a:buNone/>
            </a:pPr>
            <a:r>
              <a:t/>
            </a:r>
            <a:endParaRPr/>
          </a:p>
        </p:txBody>
      </p:sp>
      <p:sp>
        <p:nvSpPr>
          <p:cNvPr id="226" name="Google Shape;226;p42"/>
          <p:cNvSpPr txBox="1"/>
          <p:nvPr>
            <p:ph idx="1" type="subTitle"/>
          </p:nvPr>
        </p:nvSpPr>
        <p:spPr>
          <a:xfrm>
            <a:off x="1084950" y="2935150"/>
            <a:ext cx="6974100" cy="1214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Onboarding clients is easier! Advisors can now open TAMP accounts using Schwab’s Digital Client Onboarding tool.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3"/>
          <p:cNvSpPr txBox="1"/>
          <p:nvPr>
            <p:ph type="title"/>
          </p:nvPr>
        </p:nvSpPr>
        <p:spPr>
          <a:xfrm>
            <a:off x="1484475" y="1051500"/>
            <a:ext cx="6223500" cy="966300"/>
          </a:xfrm>
          <a:prstGeom prst="rect">
            <a:avLst/>
          </a:prstGeom>
        </p:spPr>
        <p:txBody>
          <a:bodyPr anchorCtr="0" anchor="t" bIns="91425" lIns="91425" spcFirstLastPara="1" rIns="91425" wrap="square" tIns="91425">
            <a:noAutofit/>
          </a:bodyPr>
          <a:lstStyle/>
          <a:p>
            <a:pPr indent="0" lvl="0" marL="0" marR="292100" rtl="0" algn="l">
              <a:lnSpc>
                <a:spcPct val="120000"/>
              </a:lnSpc>
              <a:spcBef>
                <a:spcPts val="0"/>
              </a:spcBef>
              <a:spcAft>
                <a:spcPts val="0"/>
              </a:spcAft>
              <a:buNone/>
            </a:pPr>
            <a:r>
              <a:rPr b="1" lang="en" sz="2800">
                <a:solidFill>
                  <a:srgbClr val="222222"/>
                </a:solidFill>
                <a:highlight>
                  <a:srgbClr val="FFFFFF"/>
                </a:highlight>
                <a:latin typeface="Work Sans"/>
                <a:ea typeface="Work Sans"/>
                <a:cs typeface="Work Sans"/>
                <a:sym typeface="Work Sans"/>
              </a:rPr>
              <a:t>New Account Submission</a:t>
            </a:r>
            <a:endParaRPr b="1" sz="2800">
              <a:solidFill>
                <a:srgbClr val="222222"/>
              </a:solidFill>
              <a:highlight>
                <a:srgbClr val="FFFFFF"/>
              </a:highlight>
              <a:latin typeface="Work Sans"/>
              <a:ea typeface="Work Sans"/>
              <a:cs typeface="Work Sans"/>
              <a:sym typeface="Work Sans"/>
            </a:endParaRPr>
          </a:p>
          <a:p>
            <a:pPr indent="0" lvl="0" marL="0" rtl="0" algn="l">
              <a:lnSpc>
                <a:spcPct val="115000"/>
              </a:lnSpc>
              <a:spcBef>
                <a:spcPts val="1200"/>
              </a:spcBef>
              <a:spcAft>
                <a:spcPts val="0"/>
              </a:spcAft>
              <a:buNone/>
            </a:pPr>
            <a:r>
              <a:t/>
            </a:r>
            <a:endParaRPr sz="1300">
              <a:solidFill>
                <a:srgbClr val="000000"/>
              </a:solidFill>
              <a:latin typeface="Open Sans"/>
              <a:ea typeface="Open Sans"/>
              <a:cs typeface="Open Sans"/>
              <a:sym typeface="Open Sans"/>
            </a:endParaRPr>
          </a:p>
          <a:p>
            <a:pPr indent="0" lvl="0" marL="0" rtl="0" algn="l">
              <a:spcBef>
                <a:spcPts val="1200"/>
              </a:spcBef>
              <a:spcAft>
                <a:spcPts val="0"/>
              </a:spcAft>
              <a:buNone/>
            </a:pPr>
            <a:r>
              <a:t/>
            </a:r>
            <a:endParaRPr/>
          </a:p>
        </p:txBody>
      </p:sp>
      <p:sp>
        <p:nvSpPr>
          <p:cNvPr id="232" name="Google Shape;232;p43"/>
          <p:cNvSpPr txBox="1"/>
          <p:nvPr/>
        </p:nvSpPr>
        <p:spPr>
          <a:xfrm>
            <a:off x="1484475" y="1783000"/>
            <a:ext cx="5290200" cy="2328600"/>
          </a:xfrm>
          <a:prstGeom prst="rect">
            <a:avLst/>
          </a:prstGeom>
          <a:noFill/>
          <a:ln>
            <a:noFill/>
          </a:ln>
        </p:spPr>
        <p:txBody>
          <a:bodyPr anchorCtr="0" anchor="t" bIns="91425" lIns="91425" spcFirstLastPara="1" rIns="91425" wrap="square" tIns="91425">
            <a:spAutoFit/>
          </a:bodyPr>
          <a:lstStyle/>
          <a:p>
            <a:pPr indent="0" lvl="0" marL="63500" marR="63500" rtl="0" algn="l">
              <a:lnSpc>
                <a:spcPct val="131625"/>
              </a:lnSpc>
              <a:spcBef>
                <a:spcPts val="0"/>
              </a:spcBef>
              <a:spcAft>
                <a:spcPts val="0"/>
              </a:spcAft>
              <a:buClr>
                <a:schemeClr val="dk1"/>
              </a:buClr>
              <a:buSzPts val="1100"/>
              <a:buFont typeface="Arial"/>
              <a:buNone/>
            </a:pPr>
            <a:r>
              <a:rPr lang="en" sz="1600">
                <a:solidFill>
                  <a:srgbClr val="444444"/>
                </a:solidFill>
                <a:highlight>
                  <a:srgbClr val="FFFFFF"/>
                </a:highlight>
                <a:latin typeface="Open Sans"/>
                <a:ea typeface="Open Sans"/>
                <a:cs typeface="Open Sans"/>
                <a:sym typeface="Open Sans"/>
              </a:rPr>
              <a:t>Use </a:t>
            </a:r>
            <a:r>
              <a:rPr lang="en" sz="1600" u="sng">
                <a:solidFill>
                  <a:schemeClr val="hlink"/>
                </a:solidFill>
                <a:highlight>
                  <a:srgbClr val="FFFFFF"/>
                </a:highlight>
                <a:latin typeface="Open Sans"/>
                <a:ea typeface="Open Sans"/>
                <a:cs typeface="Open Sans"/>
                <a:sym typeface="Open Sans"/>
                <a:hlinkClick r:id="rId3"/>
              </a:rPr>
              <a:t>this form</a:t>
            </a:r>
            <a:r>
              <a:rPr lang="en" sz="1600">
                <a:solidFill>
                  <a:srgbClr val="444444"/>
                </a:solidFill>
                <a:highlight>
                  <a:srgbClr val="FFFFFF"/>
                </a:highlight>
                <a:latin typeface="Open Sans"/>
                <a:ea typeface="Open Sans"/>
                <a:cs typeface="Open Sans"/>
                <a:sym typeface="Open Sans"/>
              </a:rPr>
              <a:t> after you submit new account applications via Schwab's Digital Workflow (DWF) so we have all necessary information to follow up on the status and provide you with updates along the way.</a:t>
            </a:r>
            <a:endParaRPr sz="1600">
              <a:solidFill>
                <a:srgbClr val="444444"/>
              </a:solidFill>
              <a:highlight>
                <a:srgbClr val="FFFFFF"/>
              </a:highlight>
              <a:latin typeface="Open Sans"/>
              <a:ea typeface="Open Sans"/>
              <a:cs typeface="Open Sans"/>
              <a:sym typeface="Open Sans"/>
            </a:endParaRPr>
          </a:p>
          <a:p>
            <a:pPr indent="-228600" lvl="0" marL="457200" marR="63500" rtl="0" algn="l">
              <a:lnSpc>
                <a:spcPct val="115000"/>
              </a:lnSpc>
              <a:spcBef>
                <a:spcPts val="400"/>
              </a:spcBef>
              <a:spcAft>
                <a:spcPts val="0"/>
              </a:spcAft>
              <a:buClr>
                <a:schemeClr val="dk1"/>
              </a:buClr>
              <a:buSzPts val="1100"/>
              <a:buNone/>
            </a:pPr>
            <a:r>
              <a:t/>
            </a:r>
            <a:endParaRPr sz="1100">
              <a:solidFill>
                <a:schemeClr val="dk1"/>
              </a:solidFill>
              <a:highlight>
                <a:srgbClr val="FFFFFF"/>
              </a:highlight>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44" title="Image 6-11-25 at 9.09 AM.jpeg"/>
          <p:cNvPicPr preferRelativeResize="0"/>
          <p:nvPr/>
        </p:nvPicPr>
        <p:blipFill>
          <a:blip r:embed="rId3">
            <a:alphaModFix/>
          </a:blip>
          <a:stretch>
            <a:fillRect/>
          </a:stretch>
        </p:blipFill>
        <p:spPr>
          <a:xfrm>
            <a:off x="699275" y="697050"/>
            <a:ext cx="3536626" cy="4446451"/>
          </a:xfrm>
          <a:prstGeom prst="rect">
            <a:avLst/>
          </a:prstGeom>
          <a:noFill/>
          <a:ln>
            <a:noFill/>
          </a:ln>
        </p:spPr>
      </p:pic>
      <p:sp>
        <p:nvSpPr>
          <p:cNvPr id="238" name="Google Shape;238;p44"/>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5"/>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Growth Award Winner</a:t>
            </a:r>
            <a:endParaRPr sz="3130"/>
          </a:p>
        </p:txBody>
      </p:sp>
      <p:cxnSp>
        <p:nvCxnSpPr>
          <p:cNvPr id="244" name="Google Shape;244;p45"/>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45" name="Google Shape;245;p45"/>
          <p:cNvSpPr txBox="1"/>
          <p:nvPr/>
        </p:nvSpPr>
        <p:spPr>
          <a:xfrm>
            <a:off x="1427700" y="2234300"/>
            <a:ext cx="6288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600">
                <a:latin typeface="Open Sans"/>
                <a:ea typeface="Open Sans"/>
                <a:cs typeface="Open Sans"/>
                <a:sym typeface="Open Sans"/>
              </a:rPr>
              <a:t>Our growth award winner is Erik Goodge, </a:t>
            </a:r>
            <a:r>
              <a:rPr lang="en" sz="1600">
                <a:solidFill>
                  <a:schemeClr val="dk1"/>
                </a:solidFill>
                <a:highlight>
                  <a:schemeClr val="lt1"/>
                </a:highlight>
              </a:rPr>
              <a:t>CFP®</a:t>
            </a:r>
            <a:r>
              <a:rPr lang="en" sz="1600">
                <a:latin typeface="Open Sans"/>
                <a:ea typeface="Open Sans"/>
                <a:cs typeface="Open Sans"/>
                <a:sym typeface="Open Sans"/>
              </a:rPr>
              <a:t>, founder of uVest Advisory in </a:t>
            </a:r>
            <a:r>
              <a:rPr lang="en" sz="1600">
                <a:solidFill>
                  <a:srgbClr val="2E2E2E"/>
                </a:solidFill>
                <a:highlight>
                  <a:srgbClr val="FFFFFF"/>
                </a:highlight>
                <a:latin typeface="Open Sans"/>
                <a:ea typeface="Open Sans"/>
                <a:cs typeface="Open Sans"/>
                <a:sym typeface="Open Sans"/>
              </a:rPr>
              <a:t>Evansville, IN</a:t>
            </a:r>
            <a:r>
              <a:rPr lang="en" sz="1600">
                <a:latin typeface="Open Sans"/>
                <a:ea typeface="Open Sans"/>
                <a:cs typeface="Open Sans"/>
                <a:sym typeface="Open Sans"/>
              </a:rPr>
              <a:t>. </a:t>
            </a:r>
            <a:r>
              <a:rPr lang="en" sz="1600">
                <a:solidFill>
                  <a:schemeClr val="dk1"/>
                </a:solidFill>
                <a:latin typeface="Open Sans"/>
                <a:ea typeface="Open Sans"/>
                <a:cs typeface="Open Sans"/>
                <a:sym typeface="Open Sans"/>
              </a:rPr>
              <a:t>Erik had the highest Net New Assets in May. Congratulations Erik!</a:t>
            </a:r>
            <a:endParaRPr sz="1600">
              <a:solidFill>
                <a:schemeClr val="dk1"/>
              </a:solidFill>
              <a:latin typeface="Open Sans"/>
              <a:ea typeface="Open Sans"/>
              <a:cs typeface="Open Sans"/>
              <a:sym typeface="Open Sans"/>
            </a:endParaRPr>
          </a:p>
          <a:p>
            <a:pPr indent="0" lvl="0" marL="0" rtl="0" algn="l">
              <a:lnSpc>
                <a:spcPct val="115000"/>
              </a:lnSpc>
              <a:spcBef>
                <a:spcPts val="1200"/>
              </a:spcBef>
              <a:spcAft>
                <a:spcPts val="1200"/>
              </a:spcAft>
              <a:buNone/>
            </a:pPr>
            <a:r>
              <a:t/>
            </a:r>
            <a:endParaRPr sz="1600">
              <a:latin typeface="Open Sans"/>
              <a:ea typeface="Open Sans"/>
              <a:cs typeface="Open Sans"/>
              <a:sym typeface="Open Sans"/>
            </a:endParaRPr>
          </a:p>
        </p:txBody>
      </p:sp>
      <p:pic>
        <p:nvPicPr>
          <p:cNvPr id="246" name="Google Shape;246;p45" title="Image 6-11-25 at 9.38 AM.jpeg"/>
          <p:cNvPicPr preferRelativeResize="0"/>
          <p:nvPr/>
        </p:nvPicPr>
        <p:blipFill rotWithShape="1">
          <a:blip r:embed="rId3">
            <a:alphaModFix/>
          </a:blip>
          <a:srcRect b="12574" l="0" r="0" t="12574"/>
          <a:stretch/>
        </p:blipFill>
        <p:spPr>
          <a:xfrm>
            <a:off x="4634500" y="3349675"/>
            <a:ext cx="3008600" cy="687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6"/>
          <p:cNvSpPr/>
          <p:nvPr/>
        </p:nvSpPr>
        <p:spPr>
          <a:xfrm>
            <a:off x="552585" y="146350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252" name="Google Shape;252;p46"/>
          <p:cNvSpPr txBox="1"/>
          <p:nvPr/>
        </p:nvSpPr>
        <p:spPr>
          <a:xfrm>
            <a:off x="726113" y="157075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253" name="Google Shape;253;p46"/>
          <p:cNvSpPr txBox="1"/>
          <p:nvPr>
            <p:ph type="title"/>
          </p:nvPr>
        </p:nvSpPr>
        <p:spPr>
          <a:xfrm>
            <a:off x="392350" y="1282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254" name="Google Shape;254;p46"/>
          <p:cNvPicPr preferRelativeResize="0"/>
          <p:nvPr/>
        </p:nvPicPr>
        <p:blipFill>
          <a:blip r:embed="rId3">
            <a:alphaModFix/>
          </a:blip>
          <a:stretch>
            <a:fillRect/>
          </a:stretch>
        </p:blipFill>
        <p:spPr>
          <a:xfrm>
            <a:off x="5961750" y="1273375"/>
            <a:ext cx="3102750" cy="3102750"/>
          </a:xfrm>
          <a:prstGeom prst="rect">
            <a:avLst/>
          </a:prstGeom>
          <a:noFill/>
          <a:ln>
            <a:noFill/>
          </a:ln>
        </p:spPr>
      </p:pic>
      <p:pic>
        <p:nvPicPr>
          <p:cNvPr id="255" name="Google Shape;255;p46"/>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256" name="Google Shape;256;p46"/>
          <p:cNvSpPr txBox="1"/>
          <p:nvPr/>
        </p:nvSpPr>
        <p:spPr>
          <a:xfrm>
            <a:off x="1181675" y="1334500"/>
            <a:ext cx="6201900" cy="96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333333"/>
                </a:solidFill>
                <a:latin typeface="Work Sans Black"/>
                <a:ea typeface="Work Sans Black"/>
                <a:cs typeface="Work Sans Black"/>
                <a:sym typeface="Work Sans Black"/>
              </a:rPr>
              <a:t>Juneteenth - Office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a:solidFill>
                  <a:srgbClr val="333333"/>
                </a:solidFill>
                <a:latin typeface="Work Sans"/>
                <a:ea typeface="Work Sans"/>
                <a:cs typeface="Work Sans"/>
                <a:sym typeface="Work Sans"/>
              </a:rPr>
              <a:t>June 19th, 2025</a:t>
            </a:r>
            <a:endParaRPr>
              <a:solidFill>
                <a:schemeClr val="dk1"/>
              </a:solidFill>
            </a:endParaRPr>
          </a:p>
          <a:p>
            <a:pPr indent="0" lvl="0" marL="0" rtl="0" algn="l">
              <a:lnSpc>
                <a:spcPct val="115000"/>
              </a:lnSpc>
              <a:spcBef>
                <a:spcPts val="0"/>
              </a:spcBef>
              <a:spcAft>
                <a:spcPts val="0"/>
              </a:spcAft>
              <a:buNone/>
            </a:pPr>
            <a:r>
              <a:t/>
            </a:r>
            <a:endParaRPr>
              <a:solidFill>
                <a:srgbClr val="333333"/>
              </a:solidFill>
              <a:latin typeface="Work Sans"/>
              <a:ea typeface="Work Sans"/>
              <a:cs typeface="Work Sans"/>
              <a:sym typeface="Work Sans"/>
            </a:endParaRPr>
          </a:p>
        </p:txBody>
      </p:sp>
      <p:sp>
        <p:nvSpPr>
          <p:cNvPr id="257" name="Google Shape;257;p46"/>
          <p:cNvSpPr/>
          <p:nvPr/>
        </p:nvSpPr>
        <p:spPr>
          <a:xfrm>
            <a:off x="552585" y="23086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258" name="Google Shape;258;p46"/>
          <p:cNvSpPr txBox="1"/>
          <p:nvPr/>
        </p:nvSpPr>
        <p:spPr>
          <a:xfrm>
            <a:off x="726113" y="24159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259" name="Google Shape;259;p46"/>
          <p:cNvSpPr txBox="1"/>
          <p:nvPr/>
        </p:nvSpPr>
        <p:spPr>
          <a:xfrm>
            <a:off x="1181675" y="2179650"/>
            <a:ext cx="55338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333333"/>
                </a:solidFill>
                <a:latin typeface="Work Sans Black"/>
                <a:ea typeface="Work Sans Black"/>
                <a:cs typeface="Work Sans Black"/>
                <a:sym typeface="Work Sans Black"/>
              </a:rPr>
              <a:t>Independence Day- Office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a:ea typeface="Work Sans"/>
                <a:cs typeface="Work Sans"/>
                <a:sym typeface="Work Sans"/>
              </a:rPr>
              <a:t>July 4th, 2025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7"/>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265" name="Google Shape;265;p47"/>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66" name="Google Shape;266;p47"/>
          <p:cNvSpPr txBox="1"/>
          <p:nvPr/>
        </p:nvSpPr>
        <p:spPr>
          <a:xfrm>
            <a:off x="1366625" y="2234300"/>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300">
                <a:latin typeface="Open Sans"/>
                <a:ea typeface="Open Sans"/>
                <a:cs typeface="Open Sans"/>
                <a:sym typeface="Open Sans"/>
              </a:rPr>
              <a:t>Reach our team via email: support@xyinvestmentsolutions.com</a:t>
            </a:r>
            <a:endParaRPr sz="1300">
              <a:latin typeface="Open Sans"/>
              <a:ea typeface="Open Sans"/>
              <a:cs typeface="Open Sans"/>
              <a:sym typeface="Open Sans"/>
            </a:endParaRPr>
          </a:p>
        </p:txBody>
      </p:sp>
      <p:pic>
        <p:nvPicPr>
          <p:cNvPr id="267" name="Google Shape;267;p47"/>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8"/>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273" name="Google Shape;273;p48"/>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74" name="Google Shape;274;p48"/>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2"/>
          <p:cNvSpPr txBox="1"/>
          <p:nvPr>
            <p:ph type="title"/>
          </p:nvPr>
        </p:nvSpPr>
        <p:spPr>
          <a:xfrm>
            <a:off x="553150" y="649400"/>
            <a:ext cx="7919400" cy="96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4000"/>
              <a:t>Presenters</a:t>
            </a:r>
            <a:endParaRPr sz="4000"/>
          </a:p>
        </p:txBody>
      </p:sp>
      <p:pic>
        <p:nvPicPr>
          <p:cNvPr id="151" name="Google Shape;151;p32" title="Screenshot 2025-03-11 at 5.27.01 PM.png"/>
          <p:cNvPicPr preferRelativeResize="0"/>
          <p:nvPr/>
        </p:nvPicPr>
        <p:blipFill rotWithShape="1">
          <a:blip r:embed="rId3">
            <a:alphaModFix/>
          </a:blip>
          <a:srcRect b="602" l="0" r="0" t="602"/>
          <a:stretch/>
        </p:blipFill>
        <p:spPr>
          <a:xfrm>
            <a:off x="840000" y="1409300"/>
            <a:ext cx="1229301" cy="1229301"/>
          </a:xfrm>
          <a:prstGeom prst="rect">
            <a:avLst/>
          </a:prstGeom>
          <a:noFill/>
          <a:ln>
            <a:noFill/>
          </a:ln>
        </p:spPr>
      </p:pic>
      <p:sp>
        <p:nvSpPr>
          <p:cNvPr id="152" name="Google Shape;152;p32"/>
          <p:cNvSpPr txBox="1"/>
          <p:nvPr/>
        </p:nvSpPr>
        <p:spPr>
          <a:xfrm>
            <a:off x="700200" y="2638600"/>
            <a:ext cx="32802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Andrew Almeida, CFA, CFP</a:t>
            </a:r>
            <a:endParaRPr sz="1800">
              <a:solidFill>
                <a:schemeClr val="dk2"/>
              </a:solidFill>
            </a:endParaRPr>
          </a:p>
          <a:p>
            <a:pPr indent="0" lvl="0" marL="0" rtl="0" algn="l">
              <a:spcBef>
                <a:spcPts val="0"/>
              </a:spcBef>
              <a:spcAft>
                <a:spcPts val="0"/>
              </a:spcAft>
              <a:buNone/>
            </a:pPr>
            <a:r>
              <a:rPr lang="en" sz="1200">
                <a:solidFill>
                  <a:schemeClr val="dk2"/>
                </a:solidFill>
              </a:rPr>
              <a:t>Director of Investment Services</a:t>
            </a:r>
            <a:endParaRPr sz="1200">
              <a:solidFill>
                <a:schemeClr val="dk2"/>
              </a:solidFill>
            </a:endParaRPr>
          </a:p>
        </p:txBody>
      </p:sp>
      <p:pic>
        <p:nvPicPr>
          <p:cNvPr id="153" name="Google Shape;153;p32" title="Screenshot 2025-03-11 at 10.13.44 AM.png"/>
          <p:cNvPicPr preferRelativeResize="0"/>
          <p:nvPr/>
        </p:nvPicPr>
        <p:blipFill rotWithShape="1">
          <a:blip r:embed="rId4">
            <a:alphaModFix/>
          </a:blip>
          <a:srcRect b="602" l="0" r="0" t="602"/>
          <a:stretch/>
        </p:blipFill>
        <p:spPr>
          <a:xfrm>
            <a:off x="4659250" y="1387775"/>
            <a:ext cx="1272338" cy="1272338"/>
          </a:xfrm>
          <a:prstGeom prst="rect">
            <a:avLst/>
          </a:prstGeom>
          <a:noFill/>
          <a:ln>
            <a:noFill/>
          </a:ln>
        </p:spPr>
      </p:pic>
      <p:sp>
        <p:nvSpPr>
          <p:cNvPr id="154" name="Google Shape;154;p32"/>
          <p:cNvSpPr txBox="1"/>
          <p:nvPr/>
        </p:nvSpPr>
        <p:spPr>
          <a:xfrm>
            <a:off x="4559300" y="2638600"/>
            <a:ext cx="25212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Loyanne Wands, MBA</a:t>
            </a:r>
            <a:endParaRPr sz="18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Client Service Manager</a:t>
            </a:r>
            <a:endParaRPr sz="12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55" name="Google Shape;155;p32"/>
          <p:cNvSpPr txBox="1"/>
          <p:nvPr/>
        </p:nvSpPr>
        <p:spPr>
          <a:xfrm>
            <a:off x="741050" y="3301825"/>
            <a:ext cx="30084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850BE"/>
                </a:solidFill>
              </a:rPr>
              <a:t>Market Updates</a:t>
            </a:r>
            <a:endParaRPr b="1" sz="1800">
              <a:solidFill>
                <a:srgbClr val="2850BE"/>
              </a:solidFill>
            </a:endParaRPr>
          </a:p>
        </p:txBody>
      </p:sp>
      <p:sp>
        <p:nvSpPr>
          <p:cNvPr id="156" name="Google Shape;156;p32"/>
          <p:cNvSpPr txBox="1"/>
          <p:nvPr/>
        </p:nvSpPr>
        <p:spPr>
          <a:xfrm>
            <a:off x="4559300" y="3301825"/>
            <a:ext cx="30084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850BE"/>
                </a:solidFill>
              </a:rPr>
              <a:t>Operations</a:t>
            </a:r>
            <a:r>
              <a:rPr b="1" lang="en" sz="1800">
                <a:solidFill>
                  <a:srgbClr val="2850BE"/>
                </a:solidFill>
              </a:rPr>
              <a:t> Updates</a:t>
            </a:r>
            <a:endParaRPr b="1" sz="1800">
              <a:solidFill>
                <a:srgbClr val="2850B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3"/>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Market Update with Andrew</a:t>
            </a:r>
            <a:endParaRPr sz="2800"/>
          </a:p>
        </p:txBody>
      </p:sp>
      <p:pic>
        <p:nvPicPr>
          <p:cNvPr id="162" name="Google Shape;162;p33"/>
          <p:cNvPicPr preferRelativeResize="0"/>
          <p:nvPr/>
        </p:nvPicPr>
        <p:blipFill>
          <a:blip r:embed="rId3">
            <a:alphaModFix/>
          </a:blip>
          <a:stretch>
            <a:fillRect/>
          </a:stretch>
        </p:blipFill>
        <p:spPr>
          <a:xfrm>
            <a:off x="4750550" y="1678800"/>
            <a:ext cx="4393450" cy="4393450"/>
          </a:xfrm>
          <a:prstGeom prst="rect">
            <a:avLst/>
          </a:prstGeom>
          <a:noFill/>
          <a:ln>
            <a:noFill/>
          </a:ln>
        </p:spPr>
      </p:pic>
      <p:sp>
        <p:nvSpPr>
          <p:cNvPr id="163" name="Google Shape;163;p33"/>
          <p:cNvSpPr txBox="1"/>
          <p:nvPr/>
        </p:nvSpPr>
        <p:spPr>
          <a:xfrm>
            <a:off x="1567000" y="2176000"/>
            <a:ext cx="5530200" cy="18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64" name="Google Shape;164;p33"/>
          <p:cNvSpPr txBox="1"/>
          <p:nvPr/>
        </p:nvSpPr>
        <p:spPr>
          <a:xfrm>
            <a:off x="1499850" y="1806775"/>
            <a:ext cx="5463000" cy="195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Indices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Model Update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Relative Value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Fixed Income/Northern Capital</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4"/>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Model Update</a:t>
            </a:r>
            <a:endParaRPr/>
          </a:p>
        </p:txBody>
      </p:sp>
      <p:sp>
        <p:nvSpPr>
          <p:cNvPr id="170" name="Google Shape;170;p34"/>
          <p:cNvSpPr txBox="1"/>
          <p:nvPr/>
        </p:nvSpPr>
        <p:spPr>
          <a:xfrm>
            <a:off x="1600625" y="2041075"/>
            <a:ext cx="4967100" cy="17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Tracker</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rPr lang="en" sz="1300">
                <a:solidFill>
                  <a:schemeClr val="dk2"/>
                </a:solidFill>
              </a:rPr>
              <a:t>Real Estate position will be updated from DFGR to REET</a:t>
            </a:r>
            <a:endParaRPr sz="13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5"/>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Performance Indices</a:t>
            </a:r>
            <a:endParaRPr/>
          </a:p>
        </p:txBody>
      </p:sp>
      <p:pic>
        <p:nvPicPr>
          <p:cNvPr id="176" name="Google Shape;176;p35"/>
          <p:cNvPicPr preferRelativeResize="0"/>
          <p:nvPr/>
        </p:nvPicPr>
        <p:blipFill>
          <a:blip r:embed="rId3">
            <a:alphaModFix/>
          </a:blip>
          <a:stretch>
            <a:fillRect/>
          </a:stretch>
        </p:blipFill>
        <p:spPr>
          <a:xfrm>
            <a:off x="1436950" y="1837025"/>
            <a:ext cx="6318552" cy="2111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6"/>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Relative Valuation</a:t>
            </a:r>
            <a:endParaRPr/>
          </a:p>
        </p:txBody>
      </p:sp>
      <p:pic>
        <p:nvPicPr>
          <p:cNvPr id="182" name="Google Shape;182;p36"/>
          <p:cNvPicPr preferRelativeResize="0"/>
          <p:nvPr/>
        </p:nvPicPr>
        <p:blipFill>
          <a:blip r:embed="rId3">
            <a:alphaModFix/>
          </a:blip>
          <a:stretch>
            <a:fillRect/>
          </a:stretch>
        </p:blipFill>
        <p:spPr>
          <a:xfrm>
            <a:off x="4441300" y="1786325"/>
            <a:ext cx="3266675" cy="2243700"/>
          </a:xfrm>
          <a:prstGeom prst="rect">
            <a:avLst/>
          </a:prstGeom>
          <a:noFill/>
          <a:ln>
            <a:noFill/>
          </a:ln>
        </p:spPr>
      </p:pic>
      <p:sp>
        <p:nvSpPr>
          <p:cNvPr id="183" name="Google Shape;183;p36"/>
          <p:cNvSpPr txBox="1"/>
          <p:nvPr/>
        </p:nvSpPr>
        <p:spPr>
          <a:xfrm>
            <a:off x="1659450" y="2234398"/>
            <a:ext cx="2538000" cy="17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Q2 Earnings Growth of 4.9%</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rPr lang="en" sz="1300">
                <a:solidFill>
                  <a:schemeClr val="dk2"/>
                </a:solidFill>
              </a:rPr>
              <a:t>Compared to 9.3% last year</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rPr lang="en" sz="1300">
                <a:solidFill>
                  <a:schemeClr val="dk2"/>
                </a:solidFill>
              </a:rPr>
              <a:t>S&amp;P PE = 28</a:t>
            </a:r>
            <a:endParaRPr sz="1300">
              <a:solidFill>
                <a:schemeClr val="dk2"/>
              </a:solidFill>
            </a:endParaRPr>
          </a:p>
          <a:p>
            <a:pPr indent="0" lvl="0" marL="0" rtl="0" algn="l">
              <a:spcBef>
                <a:spcPts val="0"/>
              </a:spcBef>
              <a:spcAft>
                <a:spcPts val="0"/>
              </a:spcAft>
              <a:buNone/>
            </a:pPr>
            <a:r>
              <a:rPr lang="en" sz="1300">
                <a:solidFill>
                  <a:schemeClr val="dk2"/>
                </a:solidFill>
              </a:rPr>
              <a:t>SP Earnings Yield, 3.57%</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rPr lang="en" sz="1300">
                <a:solidFill>
                  <a:schemeClr val="dk2"/>
                </a:solidFill>
              </a:rPr>
              <a:t>US Treasury Yield 4.5%</a:t>
            </a:r>
            <a:endParaRPr sz="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7"/>
          <p:cNvSpPr txBox="1"/>
          <p:nvPr>
            <p:ph type="title"/>
          </p:nvPr>
        </p:nvSpPr>
        <p:spPr>
          <a:xfrm>
            <a:off x="1903177" y="1081698"/>
            <a:ext cx="4602900" cy="78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 Corporate Bonds</a:t>
            </a:r>
            <a:endParaRPr/>
          </a:p>
        </p:txBody>
      </p:sp>
      <p:pic>
        <p:nvPicPr>
          <p:cNvPr id="189" name="Google Shape;189;p37"/>
          <p:cNvPicPr preferRelativeResize="0"/>
          <p:nvPr/>
        </p:nvPicPr>
        <p:blipFill>
          <a:blip r:embed="rId3">
            <a:alphaModFix/>
          </a:blip>
          <a:stretch>
            <a:fillRect/>
          </a:stretch>
        </p:blipFill>
        <p:spPr>
          <a:xfrm>
            <a:off x="4309850" y="2594472"/>
            <a:ext cx="3054950" cy="1535153"/>
          </a:xfrm>
          <a:prstGeom prst="rect">
            <a:avLst/>
          </a:prstGeom>
          <a:noFill/>
          <a:ln>
            <a:noFill/>
          </a:ln>
        </p:spPr>
      </p:pic>
      <p:pic>
        <p:nvPicPr>
          <p:cNvPr id="190" name="Google Shape;190;p37"/>
          <p:cNvPicPr preferRelativeResize="0"/>
          <p:nvPr/>
        </p:nvPicPr>
        <p:blipFill>
          <a:blip r:embed="rId4">
            <a:alphaModFix/>
          </a:blip>
          <a:stretch>
            <a:fillRect/>
          </a:stretch>
        </p:blipFill>
        <p:spPr>
          <a:xfrm>
            <a:off x="1772950" y="1814600"/>
            <a:ext cx="3567999" cy="1386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8"/>
          <p:cNvSpPr txBox="1"/>
          <p:nvPr>
            <p:ph type="title"/>
          </p:nvPr>
        </p:nvSpPr>
        <p:spPr>
          <a:xfrm>
            <a:off x="1484475" y="1051500"/>
            <a:ext cx="6223500" cy="1182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Global Bond Diversification</a:t>
            </a:r>
            <a:endParaRPr/>
          </a:p>
        </p:txBody>
      </p:sp>
      <p:pic>
        <p:nvPicPr>
          <p:cNvPr id="196" name="Google Shape;196;p38"/>
          <p:cNvPicPr preferRelativeResize="0"/>
          <p:nvPr/>
        </p:nvPicPr>
        <p:blipFill>
          <a:blip r:embed="rId3">
            <a:alphaModFix/>
          </a:blip>
          <a:stretch>
            <a:fillRect/>
          </a:stretch>
        </p:blipFill>
        <p:spPr>
          <a:xfrm>
            <a:off x="4889150" y="1733000"/>
            <a:ext cx="2392876" cy="2403318"/>
          </a:xfrm>
          <a:prstGeom prst="rect">
            <a:avLst/>
          </a:prstGeom>
          <a:noFill/>
          <a:ln>
            <a:noFill/>
          </a:ln>
        </p:spPr>
      </p:pic>
      <p:graphicFrame>
        <p:nvGraphicFramePr>
          <p:cNvPr id="197" name="Google Shape;197;p38"/>
          <p:cNvGraphicFramePr/>
          <p:nvPr/>
        </p:nvGraphicFramePr>
        <p:xfrm>
          <a:off x="1525700" y="2917450"/>
          <a:ext cx="3000000" cy="3000000"/>
        </p:xfrm>
        <a:graphic>
          <a:graphicData uri="http://schemas.openxmlformats.org/drawingml/2006/table">
            <a:tbl>
              <a:tblPr>
                <a:noFill/>
                <a:tableStyleId>{15FE1CB4-E453-4B96-89E4-D9A36A3E8EBA}</a:tableStyleId>
              </a:tblPr>
              <a:tblGrid>
                <a:gridCol w="1637550"/>
                <a:gridCol w="862950"/>
                <a:gridCol w="862950"/>
              </a:tblGrid>
              <a:tr h="180975">
                <a:tc>
                  <a:txBody>
                    <a:bodyPr/>
                    <a:lstStyle/>
                    <a:p>
                      <a:pPr indent="0" lvl="0" marL="0" rtl="0" algn="l">
                        <a:lnSpc>
                          <a:spcPct val="115000"/>
                        </a:lnSpc>
                        <a:spcBef>
                          <a:spcPts val="0"/>
                        </a:spcBef>
                        <a:spcAft>
                          <a:spcPts val="0"/>
                        </a:spcAft>
                        <a:buNone/>
                      </a:pPr>
                      <a:r>
                        <a:rPr lang="en" sz="1000">
                          <a:latin typeface="Open Sans"/>
                          <a:ea typeface="Open Sans"/>
                          <a:cs typeface="Open Sans"/>
                          <a:sym typeface="Open Sans"/>
                        </a:rPr>
                        <a:t>Intermediate </a:t>
                      </a:r>
                      <a:r>
                        <a:rPr lang="en" sz="1000">
                          <a:latin typeface="Open Sans"/>
                          <a:ea typeface="Open Sans"/>
                          <a:cs typeface="Open Sans"/>
                          <a:sym typeface="Open Sans"/>
                        </a:rPr>
                        <a:t>Corp Bond</a:t>
                      </a:r>
                      <a:endParaRPr sz="1000">
                        <a:latin typeface="Open Sans"/>
                        <a:ea typeface="Open Sans"/>
                        <a:cs typeface="Open Sans"/>
                        <a:sym typeface="Open Sans"/>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latin typeface="Open Sans"/>
                          <a:ea typeface="Open Sans"/>
                          <a:cs typeface="Open Sans"/>
                          <a:sym typeface="Open Sans"/>
                        </a:rPr>
                        <a:t>VCIT</a:t>
                      </a:r>
                      <a:endParaRPr sz="1000">
                        <a:latin typeface="Open Sans"/>
                        <a:ea typeface="Open Sans"/>
                        <a:cs typeface="Open Sans"/>
                        <a:sym typeface="Open Sans"/>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latin typeface="Open Sans"/>
                          <a:ea typeface="Open Sans"/>
                          <a:cs typeface="Open Sans"/>
                          <a:sym typeface="Open Sans"/>
                        </a:rPr>
                        <a:t>30%</a:t>
                      </a:r>
                      <a:endParaRPr sz="1000">
                        <a:latin typeface="Open Sans"/>
                        <a:ea typeface="Open Sans"/>
                        <a:cs typeface="Open Sans"/>
                        <a:sym typeface="Open Sans"/>
                      </a:endParaRPr>
                    </a:p>
                  </a:txBody>
                  <a:tcPr marT="19050" marB="19050" marR="28575" marL="28575" anchor="b">
                    <a:solidFill>
                      <a:srgbClr val="FFFFFF"/>
                    </a:solidFill>
                  </a:tcPr>
                </a:tc>
              </a:tr>
              <a:tr h="180975">
                <a:tc>
                  <a:txBody>
                    <a:bodyPr/>
                    <a:lstStyle/>
                    <a:p>
                      <a:pPr indent="0" lvl="0" marL="0" rtl="0" algn="l">
                        <a:lnSpc>
                          <a:spcPct val="115000"/>
                        </a:lnSpc>
                        <a:spcBef>
                          <a:spcPts val="0"/>
                        </a:spcBef>
                        <a:spcAft>
                          <a:spcPts val="0"/>
                        </a:spcAft>
                        <a:buNone/>
                      </a:pPr>
                      <a:r>
                        <a:rPr lang="en" sz="1000">
                          <a:latin typeface="Open Sans"/>
                          <a:ea typeface="Open Sans"/>
                          <a:cs typeface="Open Sans"/>
                          <a:sym typeface="Open Sans"/>
                        </a:rPr>
                        <a:t>Intermediate Government</a:t>
                      </a:r>
                      <a:endParaRPr sz="1000">
                        <a:latin typeface="Open Sans"/>
                        <a:ea typeface="Open Sans"/>
                        <a:cs typeface="Open Sans"/>
                        <a:sym typeface="Open Sans"/>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latin typeface="Open Sans"/>
                          <a:ea typeface="Open Sans"/>
                          <a:cs typeface="Open Sans"/>
                          <a:sym typeface="Open Sans"/>
                        </a:rPr>
                        <a:t>SPTI</a:t>
                      </a:r>
                      <a:endParaRPr sz="1000">
                        <a:latin typeface="Open Sans"/>
                        <a:ea typeface="Open Sans"/>
                        <a:cs typeface="Open Sans"/>
                        <a:sym typeface="Open Sans"/>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latin typeface="Open Sans"/>
                          <a:ea typeface="Open Sans"/>
                          <a:cs typeface="Open Sans"/>
                          <a:sym typeface="Open Sans"/>
                        </a:rPr>
                        <a:t>20%</a:t>
                      </a:r>
                      <a:endParaRPr sz="1000">
                        <a:latin typeface="Open Sans"/>
                        <a:ea typeface="Open Sans"/>
                        <a:cs typeface="Open Sans"/>
                        <a:sym typeface="Open Sans"/>
                      </a:endParaRPr>
                    </a:p>
                  </a:txBody>
                  <a:tcPr marT="19050" marB="19050" marR="28575" marL="28575" anchor="b">
                    <a:solidFill>
                      <a:srgbClr val="FFFFFF"/>
                    </a:solidFill>
                  </a:tcPr>
                </a:tc>
              </a:tr>
              <a:tr h="180975">
                <a:tc>
                  <a:txBody>
                    <a:bodyPr/>
                    <a:lstStyle/>
                    <a:p>
                      <a:pPr indent="0" lvl="0" marL="0" rtl="0" algn="l">
                        <a:lnSpc>
                          <a:spcPct val="115000"/>
                        </a:lnSpc>
                        <a:spcBef>
                          <a:spcPts val="0"/>
                        </a:spcBef>
                        <a:spcAft>
                          <a:spcPts val="0"/>
                        </a:spcAft>
                        <a:buNone/>
                      </a:pPr>
                      <a:r>
                        <a:rPr lang="en" sz="1000">
                          <a:latin typeface="Open Sans"/>
                          <a:ea typeface="Open Sans"/>
                          <a:cs typeface="Open Sans"/>
                          <a:sym typeface="Open Sans"/>
                        </a:rPr>
                        <a:t>World Bond - USD Hedged</a:t>
                      </a:r>
                      <a:endParaRPr sz="1000">
                        <a:latin typeface="Open Sans"/>
                        <a:ea typeface="Open Sans"/>
                        <a:cs typeface="Open Sans"/>
                        <a:sym typeface="Open Sans"/>
                      </a:endParaRPr>
                    </a:p>
                  </a:txBody>
                  <a:tcPr marT="19050" marB="19050" marR="28575" marL="28575" anchor="b"/>
                </a:tc>
                <a:tc>
                  <a:txBody>
                    <a:bodyPr/>
                    <a:lstStyle/>
                    <a:p>
                      <a:pPr indent="0" lvl="0" marL="0" rtl="0" algn="ctr">
                        <a:lnSpc>
                          <a:spcPct val="115000"/>
                        </a:lnSpc>
                        <a:spcBef>
                          <a:spcPts val="0"/>
                        </a:spcBef>
                        <a:spcAft>
                          <a:spcPts val="0"/>
                        </a:spcAft>
                        <a:buNone/>
                      </a:pPr>
                      <a:r>
                        <a:rPr lang="en" sz="1000">
                          <a:latin typeface="Open Sans"/>
                          <a:ea typeface="Open Sans"/>
                          <a:cs typeface="Open Sans"/>
                          <a:sym typeface="Open Sans"/>
                        </a:rPr>
                        <a:t>BNDX</a:t>
                      </a:r>
                      <a:endParaRPr sz="1000">
                        <a:latin typeface="Open Sans"/>
                        <a:ea typeface="Open Sans"/>
                        <a:cs typeface="Open Sans"/>
                        <a:sym typeface="Open Sans"/>
                      </a:endParaRPr>
                    </a:p>
                  </a:txBody>
                  <a:tcPr marT="19050" marB="19050" marR="28575" marL="28575" anchor="b"/>
                </a:tc>
                <a:tc>
                  <a:txBody>
                    <a:bodyPr/>
                    <a:lstStyle/>
                    <a:p>
                      <a:pPr indent="0" lvl="0" marL="0" rtl="0" algn="ctr">
                        <a:lnSpc>
                          <a:spcPct val="115000"/>
                        </a:lnSpc>
                        <a:spcBef>
                          <a:spcPts val="0"/>
                        </a:spcBef>
                        <a:spcAft>
                          <a:spcPts val="0"/>
                        </a:spcAft>
                        <a:buNone/>
                      </a:pPr>
                      <a:r>
                        <a:rPr lang="en" sz="1000">
                          <a:latin typeface="Open Sans"/>
                          <a:ea typeface="Open Sans"/>
                          <a:cs typeface="Open Sans"/>
                          <a:sym typeface="Open Sans"/>
                        </a:rPr>
                        <a:t>30%</a:t>
                      </a:r>
                      <a:endParaRPr sz="1000">
                        <a:latin typeface="Open Sans"/>
                        <a:ea typeface="Open Sans"/>
                        <a:cs typeface="Open Sans"/>
                        <a:sym typeface="Open Sans"/>
                      </a:endParaRPr>
                    </a:p>
                  </a:txBody>
                  <a:tcPr marT="19050" marB="19050" marR="28575" marL="28575" anchor="b"/>
                </a:tc>
              </a:tr>
              <a:tr h="180975">
                <a:tc>
                  <a:txBody>
                    <a:bodyPr/>
                    <a:lstStyle/>
                    <a:p>
                      <a:pPr indent="0" lvl="0" marL="0" rtl="0" algn="l">
                        <a:lnSpc>
                          <a:spcPct val="115000"/>
                        </a:lnSpc>
                        <a:spcBef>
                          <a:spcPts val="0"/>
                        </a:spcBef>
                        <a:spcAft>
                          <a:spcPts val="0"/>
                        </a:spcAft>
                        <a:buNone/>
                      </a:pPr>
                      <a:r>
                        <a:rPr lang="en" sz="1000">
                          <a:latin typeface="Open Sans"/>
                          <a:ea typeface="Open Sans"/>
                          <a:cs typeface="Open Sans"/>
                          <a:sym typeface="Open Sans"/>
                        </a:rPr>
                        <a:t>Short Term Corp Bond</a:t>
                      </a:r>
                      <a:endParaRPr sz="1000">
                        <a:latin typeface="Open Sans"/>
                        <a:ea typeface="Open Sans"/>
                        <a:cs typeface="Open Sans"/>
                        <a:sym typeface="Open Sans"/>
                      </a:endParaRPr>
                    </a:p>
                  </a:txBody>
                  <a:tcPr marT="19050" marB="19050" marR="28575" marL="28575" anchor="b"/>
                </a:tc>
                <a:tc>
                  <a:txBody>
                    <a:bodyPr/>
                    <a:lstStyle/>
                    <a:p>
                      <a:pPr indent="0" lvl="0" marL="0" rtl="0" algn="ctr">
                        <a:lnSpc>
                          <a:spcPct val="115000"/>
                        </a:lnSpc>
                        <a:spcBef>
                          <a:spcPts val="0"/>
                        </a:spcBef>
                        <a:spcAft>
                          <a:spcPts val="0"/>
                        </a:spcAft>
                        <a:buNone/>
                      </a:pPr>
                      <a:r>
                        <a:rPr lang="en" sz="1000">
                          <a:latin typeface="Open Sans"/>
                          <a:ea typeface="Open Sans"/>
                          <a:cs typeface="Open Sans"/>
                          <a:sym typeface="Open Sans"/>
                        </a:rPr>
                        <a:t>VCSH</a:t>
                      </a:r>
                      <a:endParaRPr sz="1000">
                        <a:latin typeface="Open Sans"/>
                        <a:ea typeface="Open Sans"/>
                        <a:cs typeface="Open Sans"/>
                        <a:sym typeface="Open Sans"/>
                      </a:endParaRPr>
                    </a:p>
                  </a:txBody>
                  <a:tcPr marT="19050" marB="19050" marR="28575" marL="28575" anchor="b"/>
                </a:tc>
                <a:tc>
                  <a:txBody>
                    <a:bodyPr/>
                    <a:lstStyle/>
                    <a:p>
                      <a:pPr indent="0" lvl="0" marL="0" rtl="0" algn="ctr">
                        <a:lnSpc>
                          <a:spcPct val="115000"/>
                        </a:lnSpc>
                        <a:spcBef>
                          <a:spcPts val="0"/>
                        </a:spcBef>
                        <a:spcAft>
                          <a:spcPts val="0"/>
                        </a:spcAft>
                        <a:buNone/>
                      </a:pPr>
                      <a:r>
                        <a:rPr lang="en" sz="1000">
                          <a:latin typeface="Open Sans"/>
                          <a:ea typeface="Open Sans"/>
                          <a:cs typeface="Open Sans"/>
                          <a:sym typeface="Open Sans"/>
                        </a:rPr>
                        <a:t>10%</a:t>
                      </a:r>
                      <a:endParaRPr sz="1000">
                        <a:latin typeface="Open Sans"/>
                        <a:ea typeface="Open Sans"/>
                        <a:cs typeface="Open Sans"/>
                        <a:sym typeface="Open Sans"/>
                      </a:endParaRPr>
                    </a:p>
                  </a:txBody>
                  <a:tcPr marT="19050" marB="19050" marR="28575" marL="28575" anchor="b"/>
                </a:tc>
              </a:tr>
              <a:tr h="180975">
                <a:tc>
                  <a:txBody>
                    <a:bodyPr/>
                    <a:lstStyle/>
                    <a:p>
                      <a:pPr indent="0" lvl="0" marL="0" rtl="0" algn="l">
                        <a:lnSpc>
                          <a:spcPct val="115000"/>
                        </a:lnSpc>
                        <a:spcBef>
                          <a:spcPts val="0"/>
                        </a:spcBef>
                        <a:spcAft>
                          <a:spcPts val="0"/>
                        </a:spcAft>
                        <a:buNone/>
                      </a:pPr>
                      <a:r>
                        <a:rPr lang="en" sz="1000">
                          <a:latin typeface="Open Sans"/>
                          <a:ea typeface="Open Sans"/>
                          <a:cs typeface="Open Sans"/>
                          <a:sym typeface="Open Sans"/>
                        </a:rPr>
                        <a:t>Inflation Protection</a:t>
                      </a:r>
                      <a:endParaRPr sz="1000">
                        <a:latin typeface="Open Sans"/>
                        <a:ea typeface="Open Sans"/>
                        <a:cs typeface="Open Sans"/>
                        <a:sym typeface="Open Sans"/>
                      </a:endParaRPr>
                    </a:p>
                  </a:txBody>
                  <a:tcPr marT="19050" marB="19050" marR="28575" marL="28575" anchor="b"/>
                </a:tc>
                <a:tc>
                  <a:txBody>
                    <a:bodyPr/>
                    <a:lstStyle/>
                    <a:p>
                      <a:pPr indent="0" lvl="0" marL="0" rtl="0" algn="ctr">
                        <a:lnSpc>
                          <a:spcPct val="115000"/>
                        </a:lnSpc>
                        <a:spcBef>
                          <a:spcPts val="0"/>
                        </a:spcBef>
                        <a:spcAft>
                          <a:spcPts val="0"/>
                        </a:spcAft>
                        <a:buNone/>
                      </a:pPr>
                      <a:r>
                        <a:rPr lang="en" sz="1000">
                          <a:latin typeface="Open Sans"/>
                          <a:ea typeface="Open Sans"/>
                          <a:cs typeface="Open Sans"/>
                          <a:sym typeface="Open Sans"/>
                        </a:rPr>
                        <a:t>VTIP</a:t>
                      </a:r>
                      <a:endParaRPr sz="1000">
                        <a:latin typeface="Open Sans"/>
                        <a:ea typeface="Open Sans"/>
                        <a:cs typeface="Open Sans"/>
                        <a:sym typeface="Open Sans"/>
                      </a:endParaRPr>
                    </a:p>
                  </a:txBody>
                  <a:tcPr marT="19050" marB="19050" marR="28575" marL="28575" anchor="b"/>
                </a:tc>
                <a:tc>
                  <a:txBody>
                    <a:bodyPr/>
                    <a:lstStyle/>
                    <a:p>
                      <a:pPr indent="0" lvl="0" marL="0" rtl="0" algn="ctr">
                        <a:lnSpc>
                          <a:spcPct val="115000"/>
                        </a:lnSpc>
                        <a:spcBef>
                          <a:spcPts val="0"/>
                        </a:spcBef>
                        <a:spcAft>
                          <a:spcPts val="0"/>
                        </a:spcAft>
                        <a:buNone/>
                      </a:pPr>
                      <a:r>
                        <a:rPr lang="en" sz="1000">
                          <a:latin typeface="Open Sans"/>
                          <a:ea typeface="Open Sans"/>
                          <a:cs typeface="Open Sans"/>
                          <a:sym typeface="Open Sans"/>
                        </a:rPr>
                        <a:t>10%</a:t>
                      </a:r>
                      <a:endParaRPr sz="1000">
                        <a:latin typeface="Open Sans"/>
                        <a:ea typeface="Open Sans"/>
                        <a:cs typeface="Open Sans"/>
                        <a:sym typeface="Open Sans"/>
                      </a:endParaRPr>
                    </a:p>
                  </a:txBody>
                  <a:tcPr marT="19050" marB="19050" marR="28575" marL="28575" anchor="b"/>
                </a:tc>
              </a:tr>
            </a:tbl>
          </a:graphicData>
        </a:graphic>
      </p:graphicFrame>
      <p:sp>
        <p:nvSpPr>
          <p:cNvPr id="198" name="Google Shape;198;p38"/>
          <p:cNvSpPr txBox="1"/>
          <p:nvPr/>
        </p:nvSpPr>
        <p:spPr>
          <a:xfrm>
            <a:off x="1525700" y="2310050"/>
            <a:ext cx="26223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XY Core Fixed Income</a:t>
            </a:r>
            <a:endParaRPr b="1"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9"/>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XYIS + Northern Capital</a:t>
            </a:r>
            <a:endParaRPr/>
          </a:p>
        </p:txBody>
      </p:sp>
      <p:pic>
        <p:nvPicPr>
          <p:cNvPr id="204" name="Google Shape;204;p39"/>
          <p:cNvPicPr preferRelativeResize="0"/>
          <p:nvPr/>
        </p:nvPicPr>
        <p:blipFill>
          <a:blip r:embed="rId3">
            <a:alphaModFix/>
          </a:blip>
          <a:stretch>
            <a:fillRect/>
          </a:stretch>
        </p:blipFill>
        <p:spPr>
          <a:xfrm>
            <a:off x="4864725" y="1881675"/>
            <a:ext cx="2629624" cy="2040750"/>
          </a:xfrm>
          <a:prstGeom prst="rect">
            <a:avLst/>
          </a:prstGeom>
          <a:noFill/>
          <a:ln>
            <a:noFill/>
          </a:ln>
        </p:spPr>
      </p:pic>
      <p:sp>
        <p:nvSpPr>
          <p:cNvPr id="205" name="Google Shape;205;p39"/>
          <p:cNvSpPr txBox="1"/>
          <p:nvPr/>
        </p:nvSpPr>
        <p:spPr>
          <a:xfrm>
            <a:off x="1617425" y="1881675"/>
            <a:ext cx="3101100" cy="19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06" name="Google Shape;206;p39"/>
          <p:cNvSpPr txBox="1"/>
          <p:nvPr/>
        </p:nvSpPr>
        <p:spPr>
          <a:xfrm>
            <a:off x="2752025" y="2705475"/>
            <a:ext cx="4840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07" name="Google Shape;207;p39"/>
          <p:cNvSpPr txBox="1"/>
          <p:nvPr/>
        </p:nvSpPr>
        <p:spPr>
          <a:xfrm>
            <a:off x="1541800" y="1881675"/>
            <a:ext cx="3134700" cy="18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Individual Bond Portfolios</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Munis and Corpora</a:t>
            </a:r>
            <a:r>
              <a:rPr lang="en" sz="1600">
                <a:solidFill>
                  <a:schemeClr val="dk2"/>
                </a:solidFill>
              </a:rPr>
              <a:t>tes</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Managed by XY Invest</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Positioning and Research</a:t>
            </a:r>
            <a:endParaRPr sz="16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