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3"/>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Work Sans Medium"/>
      <p:regular r:id="rId30"/>
      <p:bold r:id="rId31"/>
      <p:italic r:id="rId32"/>
      <p:boldItalic r:id="rId33"/>
    </p:embeddedFont>
    <p:embeddedFont>
      <p:font typeface="Work Sans Black"/>
      <p:bold r:id="rId34"/>
      <p:boldItalic r:id="rId35"/>
    </p:embeddedFont>
    <p:embeddedFont>
      <p:font typeface="Work Sans ExtraBold"/>
      <p:bold r:id="rId36"/>
      <p:boldItalic r:id="rId37"/>
    </p:embeddedFont>
    <p:embeddedFont>
      <p:font typeface="Work Sans Light"/>
      <p:regular r:id="rId38"/>
      <p:bold r:id="rId39"/>
      <p:italic r:id="rId40"/>
      <p:boldItalic r:id="rId41"/>
    </p:embeddedFont>
    <p:embeddedFont>
      <p:font typeface="Work Sans"/>
      <p:regular r:id="rId42"/>
      <p:bold r:id="rId43"/>
      <p:italic r:id="rId44"/>
      <p:boldItalic r:id="rId45"/>
    </p:embeddedFont>
    <p:embeddedFont>
      <p:font typeface="Open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WorkSansLight-italic.fntdata"/><Relationship Id="rId42" Type="http://schemas.openxmlformats.org/officeDocument/2006/relationships/font" Target="fonts/WorkSans-regular.fntdata"/><Relationship Id="rId41" Type="http://schemas.openxmlformats.org/officeDocument/2006/relationships/font" Target="fonts/WorkSansLight-boldItalic.fntdata"/><Relationship Id="rId44" Type="http://schemas.openxmlformats.org/officeDocument/2006/relationships/font" Target="fonts/WorkSans-italic.fntdata"/><Relationship Id="rId43" Type="http://schemas.openxmlformats.org/officeDocument/2006/relationships/font" Target="fonts/WorkSans-bold.fntdata"/><Relationship Id="rId46" Type="http://schemas.openxmlformats.org/officeDocument/2006/relationships/font" Target="fonts/OpenSans-regular.fntdata"/><Relationship Id="rId45" Type="http://schemas.openxmlformats.org/officeDocument/2006/relationships/font" Target="fonts/WorkSa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OpenSans-italic.fntdata"/><Relationship Id="rId47" Type="http://schemas.openxmlformats.org/officeDocument/2006/relationships/font" Target="fonts/OpenSans-bold.fntdata"/><Relationship Id="rId49"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WorkSansMedium-bold.fntdata"/><Relationship Id="rId30" Type="http://schemas.openxmlformats.org/officeDocument/2006/relationships/font" Target="fonts/WorkSansMedium-regular.fntdata"/><Relationship Id="rId33" Type="http://schemas.openxmlformats.org/officeDocument/2006/relationships/font" Target="fonts/WorkSansMedium-boldItalic.fntdata"/><Relationship Id="rId32" Type="http://schemas.openxmlformats.org/officeDocument/2006/relationships/font" Target="fonts/WorkSansMedium-italic.fntdata"/><Relationship Id="rId35" Type="http://schemas.openxmlformats.org/officeDocument/2006/relationships/font" Target="fonts/WorkSansBlack-boldItalic.fntdata"/><Relationship Id="rId34" Type="http://schemas.openxmlformats.org/officeDocument/2006/relationships/font" Target="fonts/WorkSansBlack-bold.fntdata"/><Relationship Id="rId37" Type="http://schemas.openxmlformats.org/officeDocument/2006/relationships/font" Target="fonts/WorkSansExtraBold-boldItalic.fntdata"/><Relationship Id="rId36" Type="http://schemas.openxmlformats.org/officeDocument/2006/relationships/font" Target="fonts/WorkSansExtraBold-bold.fntdata"/><Relationship Id="rId39" Type="http://schemas.openxmlformats.org/officeDocument/2006/relationships/font" Target="fonts/WorkSansLight-bold.fntdata"/><Relationship Id="rId38" Type="http://schemas.openxmlformats.org/officeDocument/2006/relationships/font" Target="fonts/WorkSansLight-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24cce1fa4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24cce1fa4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4aaa7525b1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4aaa7525b1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59e58e8d48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59e58e8d48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59e58e8d48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59e58e8d48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59e58e8d48_0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59e58e8d48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59e58e8d48_0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59e58e8d48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59e58e8d48_0_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59e58e8d48_0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59e58e8d48_0_5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59e58e8d48_0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59e58e8d48_0_5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59e58e8d48_0_5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59e58e8d48_0_4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359e58e8d48_0_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59e58e8d48_0_4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59e58e8d48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59e58e8d4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59e58e8d4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59e58e8d48_0_5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359e58e8d48_0_5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eb3ee565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eb3ee565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229fa2efb9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229fa2efb9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b9031a93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b9031a93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eb9baf0ba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eb9baf0b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59e58e8d48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59e58e8d48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4aaa7525b1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4aaa7525b1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4aaa7525b1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4aaa7525b1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4aaa7525b1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4aaa7525b1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58ae770290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58ae77029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4aaa7525b1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4aaa7525b1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58ae770290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58ae77029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jpg"/><Relationship Id="rId3" Type="http://schemas.openxmlformats.org/officeDocument/2006/relationships/image" Target="../media/image2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2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6413408" y="222649"/>
            <a:ext cx="2668569" cy="603475"/>
          </a:xfrm>
          <a:prstGeom prst="rect">
            <a:avLst/>
          </a:prstGeom>
          <a:noFill/>
          <a:ln>
            <a:noFill/>
          </a:ln>
        </p:spPr>
      </p:pic>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p:nvPr/>
        </p:nvSpPr>
        <p:spPr>
          <a:xfrm>
            <a:off x="3845850" y="2673313"/>
            <a:ext cx="1452300" cy="36600"/>
          </a:xfrm>
          <a:prstGeom prst="rect">
            <a:avLst/>
          </a:prstGeom>
          <a:solidFill>
            <a:srgbClr val="B7DD7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F6DF4"/>
              </a:solidFill>
              <a:latin typeface="Arial"/>
              <a:ea typeface="Arial"/>
              <a:cs typeface="Arial"/>
              <a:sym typeface="Arial"/>
            </a:endParaRPr>
          </a:p>
        </p:txBody>
      </p:sp>
      <p:pic>
        <p:nvPicPr>
          <p:cNvPr id="13" name="Google Shape;13;p2"/>
          <p:cNvPicPr preferRelativeResize="0"/>
          <p:nvPr/>
        </p:nvPicPr>
        <p:blipFill rotWithShape="1">
          <a:blip r:embed="rId3">
            <a:alphaModFix/>
          </a:blip>
          <a:srcRect b="29115" l="0" r="0" t="70059"/>
          <a:stretch/>
        </p:blipFill>
        <p:spPr>
          <a:xfrm flipH="1">
            <a:off x="0" y="4506249"/>
            <a:ext cx="9144000" cy="83449"/>
          </a:xfrm>
          <a:prstGeom prst="rect">
            <a:avLst/>
          </a:prstGeom>
          <a:noFill/>
          <a:ln>
            <a:noFill/>
          </a:ln>
        </p:spPr>
      </p:pic>
      <p:sp>
        <p:nvSpPr>
          <p:cNvPr id="14" name="Google Shape;14;p2"/>
          <p:cNvSpPr txBox="1"/>
          <p:nvPr>
            <p:ph type="title"/>
          </p:nvPr>
        </p:nvSpPr>
        <p:spPr>
          <a:xfrm>
            <a:off x="1048350" y="1178125"/>
            <a:ext cx="7047300" cy="1458300"/>
          </a:xfrm>
          <a:prstGeom prst="rect">
            <a:avLst/>
          </a:prstGeom>
        </p:spPr>
        <p:txBody>
          <a:bodyPr anchorCtr="0" anchor="t" bIns="91425" lIns="91425" spcFirstLastPara="1" rIns="91425" wrap="square" tIns="91425">
            <a:normAutofit/>
          </a:bodyPr>
          <a:lstStyle>
            <a:lvl1pPr lvl="0" algn="ctr">
              <a:lnSpc>
                <a:spcPct val="82000"/>
              </a:lnSpc>
              <a:spcBef>
                <a:spcPts val="0"/>
              </a:spcBef>
              <a:spcAft>
                <a:spcPts val="0"/>
              </a:spcAft>
              <a:buClr>
                <a:srgbClr val="2850BE"/>
              </a:buClr>
              <a:buSzPts val="5000"/>
              <a:buFont typeface="Work Sans Medium"/>
              <a:buNone/>
              <a:defRPr sz="5000">
                <a:solidFill>
                  <a:srgbClr val="2850BE"/>
                </a:solidFill>
                <a:latin typeface="Work Sans Medium"/>
                <a:ea typeface="Work Sans Medium"/>
                <a:cs typeface="Work Sans Medium"/>
                <a:sym typeface="Work Sans Medium"/>
              </a:defRPr>
            </a:lvl1pPr>
            <a:lvl2pPr lvl="1"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2pPr>
            <a:lvl3pPr lvl="2"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3pPr>
            <a:lvl4pPr lvl="3"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4pPr>
            <a:lvl5pPr lvl="4"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5pPr>
            <a:lvl6pPr lvl="5"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6pPr>
            <a:lvl7pPr lvl="6"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7pPr>
            <a:lvl8pPr lvl="7"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8pPr>
            <a:lvl9pPr lvl="8"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9pPr>
          </a:lstStyle>
          <a:p/>
        </p:txBody>
      </p:sp>
      <p:sp>
        <p:nvSpPr>
          <p:cNvPr id="15" name="Google Shape;15;p2"/>
          <p:cNvSpPr txBox="1"/>
          <p:nvPr>
            <p:ph idx="1" type="subTitle"/>
          </p:nvPr>
        </p:nvSpPr>
        <p:spPr>
          <a:xfrm>
            <a:off x="1307100" y="2851925"/>
            <a:ext cx="6529800" cy="14292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2850BE"/>
              </a:buClr>
              <a:buSzPts val="2200"/>
              <a:buFont typeface="Work Sans ExtraBold"/>
              <a:buNone/>
              <a:defRPr sz="2200">
                <a:solidFill>
                  <a:srgbClr val="2850BE"/>
                </a:solidFill>
                <a:latin typeface="Work Sans ExtraBold"/>
                <a:ea typeface="Work Sans ExtraBold"/>
                <a:cs typeface="Work Sans ExtraBold"/>
                <a:sym typeface="Work Sans Extra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4">
  <p:cSld name="BLANK_1_1">
    <p:spTree>
      <p:nvGrpSpPr>
        <p:cNvPr id="55" name="Shape 55"/>
        <p:cNvGrpSpPr/>
        <p:nvPr/>
      </p:nvGrpSpPr>
      <p:grpSpPr>
        <a:xfrm>
          <a:off x="0" y="0"/>
          <a:ext cx="0" cy="0"/>
          <a:chOff x="0" y="0"/>
          <a:chExt cx="0" cy="0"/>
        </a:xfrm>
      </p:grpSpPr>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1"/>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8" name="Google Shape;58;p11"/>
          <p:cNvSpPr/>
          <p:nvPr/>
        </p:nvSpPr>
        <p:spPr>
          <a:xfrm>
            <a:off x="-21550" y="1817475"/>
            <a:ext cx="9165600" cy="3362100"/>
          </a:xfrm>
          <a:prstGeom prst="rect">
            <a:avLst/>
          </a:prstGeom>
          <a:solidFill>
            <a:srgbClr val="B7D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1"/>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spTree>
      <p:nvGrpSpPr>
        <p:cNvPr id="60" name="Shape 60"/>
        <p:cNvGrpSpPr/>
        <p:nvPr/>
      </p:nvGrpSpPr>
      <p:grpSpPr>
        <a:xfrm>
          <a:off x="0" y="0"/>
          <a:ext cx="0" cy="0"/>
          <a:chOff x="0" y="0"/>
          <a:chExt cx="0" cy="0"/>
        </a:xfrm>
      </p:grpSpPr>
      <p:sp>
        <p:nvSpPr>
          <p:cNvPr id="61" name="Google Shape;61;p12"/>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62" name="Google Shape;62;p12"/>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4" name="Google Shape;64;p12"/>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3">
  <p:cSld name="TITLE_AND_BODY_3">
    <p:spTree>
      <p:nvGrpSpPr>
        <p:cNvPr id="65" name="Shape 65"/>
        <p:cNvGrpSpPr/>
        <p:nvPr/>
      </p:nvGrpSpPr>
      <p:grpSpPr>
        <a:xfrm>
          <a:off x="0" y="0"/>
          <a:ext cx="0" cy="0"/>
          <a:chOff x="0" y="0"/>
          <a:chExt cx="0" cy="0"/>
        </a:xfrm>
      </p:grpSpPr>
      <p:sp>
        <p:nvSpPr>
          <p:cNvPr id="66" name="Google Shape;66;p13"/>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67" name="Google Shape;67;p13"/>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68" name="Google Shape;68;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9" name="Google Shape;69;p13"/>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4">
  <p:cSld name="TITLE_AND_BODY_4">
    <p:spTree>
      <p:nvGrpSpPr>
        <p:cNvPr id="70" name="Shape 70"/>
        <p:cNvGrpSpPr/>
        <p:nvPr/>
      </p:nvGrpSpPr>
      <p:grpSpPr>
        <a:xfrm>
          <a:off x="0" y="0"/>
          <a:ext cx="0" cy="0"/>
          <a:chOff x="0" y="0"/>
          <a:chExt cx="0" cy="0"/>
        </a:xfrm>
      </p:grpSpPr>
      <p:sp>
        <p:nvSpPr>
          <p:cNvPr id="71" name="Google Shape;71;p14"/>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72" name="Google Shape;72;p14"/>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73" name="Google Shape;73;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4" name="Google Shape;74;p14"/>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5">
  <p:cSld name="TITLE_AND_BODY_5">
    <p:spTree>
      <p:nvGrpSpPr>
        <p:cNvPr id="75" name="Shape 75"/>
        <p:cNvGrpSpPr/>
        <p:nvPr/>
      </p:nvGrpSpPr>
      <p:grpSpPr>
        <a:xfrm>
          <a:off x="0" y="0"/>
          <a:ext cx="0" cy="0"/>
          <a:chOff x="0" y="0"/>
          <a:chExt cx="0" cy="0"/>
        </a:xfrm>
      </p:grpSpPr>
      <p:sp>
        <p:nvSpPr>
          <p:cNvPr id="76" name="Google Shape;76;p15"/>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77" name="Google Shape;77;p15"/>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78" name="Google Shape;78;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9" name="Google Shape;79;p15"/>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6">
  <p:cSld name="TITLE_AND_BODY_6">
    <p:spTree>
      <p:nvGrpSpPr>
        <p:cNvPr id="80" name="Shape 80"/>
        <p:cNvGrpSpPr/>
        <p:nvPr/>
      </p:nvGrpSpPr>
      <p:grpSpPr>
        <a:xfrm>
          <a:off x="0" y="0"/>
          <a:ext cx="0" cy="0"/>
          <a:chOff x="0" y="0"/>
          <a:chExt cx="0" cy="0"/>
        </a:xfrm>
      </p:grpSpPr>
      <p:sp>
        <p:nvSpPr>
          <p:cNvPr id="81" name="Google Shape;81;p16"/>
          <p:cNvSpPr txBox="1"/>
          <p:nvPr>
            <p:ph type="title"/>
          </p:nvPr>
        </p:nvSpPr>
        <p:spPr>
          <a:xfrm>
            <a:off x="540300" y="1740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1pPr>
            <a:lvl2pPr lvl="1"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2pPr>
            <a:lvl3pPr lvl="2"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3pPr>
            <a:lvl4pPr lvl="3"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4pPr>
            <a:lvl5pPr lvl="4"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5pPr>
            <a:lvl6pPr lvl="5"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6pPr>
            <a:lvl7pPr lvl="6"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7pPr>
            <a:lvl8pPr lvl="7"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8pPr>
            <a:lvl9pPr lvl="8" rtl="0">
              <a:spcBef>
                <a:spcPts val="0"/>
              </a:spcBef>
              <a:spcAft>
                <a:spcPts val="0"/>
              </a:spcAft>
              <a:buClr>
                <a:srgbClr val="333333"/>
              </a:buClr>
              <a:buSzPts val="3600"/>
              <a:buFont typeface="Work Sans ExtraBold"/>
              <a:buNone/>
              <a:defRPr sz="3600">
                <a:solidFill>
                  <a:srgbClr val="333333"/>
                </a:solidFill>
                <a:latin typeface="Work Sans ExtraBold"/>
                <a:ea typeface="Work Sans ExtraBold"/>
                <a:cs typeface="Work Sans ExtraBold"/>
                <a:sym typeface="Work Sans ExtraBold"/>
              </a:defRPr>
            </a:lvl9pPr>
          </a:lstStyle>
          <a:p/>
        </p:txBody>
      </p:sp>
      <p:sp>
        <p:nvSpPr>
          <p:cNvPr id="82" name="Google Shape;82;p16"/>
          <p:cNvSpPr txBox="1"/>
          <p:nvPr>
            <p:ph idx="1" type="body"/>
          </p:nvPr>
        </p:nvSpPr>
        <p:spPr>
          <a:xfrm>
            <a:off x="540300" y="2474575"/>
            <a:ext cx="8520600" cy="1613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33333"/>
              </a:buClr>
              <a:buSzPts val="1800"/>
              <a:buFont typeface="Open Sans"/>
              <a:buChar char="●"/>
              <a:defRPr>
                <a:solidFill>
                  <a:srgbClr val="333333"/>
                </a:solidFill>
                <a:latin typeface="Open Sans"/>
                <a:ea typeface="Open Sans"/>
                <a:cs typeface="Open Sans"/>
                <a:sym typeface="Open Sans"/>
              </a:defRPr>
            </a:lvl1pPr>
            <a:lvl2pPr indent="-317500" lvl="1" marL="914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indent="-317500" lvl="2" marL="1371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indent="-317500" lvl="3" marL="1828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indent="-317500" lvl="4" marL="22860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indent="-317500" lvl="5" marL="27432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indent="-317500" lvl="6" marL="32004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indent="-317500" lvl="7" marL="36576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indent="-317500" lvl="8" marL="4114800"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p:txBody>
      </p:sp>
      <p:sp>
        <p:nvSpPr>
          <p:cNvPr id="83" name="Google Shape;83;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84" name="Google Shape;84;p16"/>
          <p:cNvPicPr preferRelativeResize="0"/>
          <p:nvPr/>
        </p:nvPicPr>
        <p:blipFill rotWithShape="1">
          <a:blip r:embed="rId2">
            <a:alphaModFix/>
          </a:blip>
          <a:srcRect b="0" l="0" r="0" t="0"/>
          <a:stretch/>
        </p:blipFill>
        <p:spPr>
          <a:xfrm>
            <a:off x="302075" y="274700"/>
            <a:ext cx="1921652" cy="4345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 Figure">
  <p:cSld name="CUSTOM_4">
    <p:spTree>
      <p:nvGrpSpPr>
        <p:cNvPr id="85" name="Shape 85"/>
        <p:cNvGrpSpPr/>
        <p:nvPr/>
      </p:nvGrpSpPr>
      <p:grpSpPr>
        <a:xfrm>
          <a:off x="0" y="0"/>
          <a:ext cx="0" cy="0"/>
          <a:chOff x="0" y="0"/>
          <a:chExt cx="0" cy="0"/>
        </a:xfrm>
      </p:grpSpPr>
      <p:pic>
        <p:nvPicPr>
          <p:cNvPr id="86" name="Google Shape;86;p17"/>
          <p:cNvPicPr preferRelativeResize="0"/>
          <p:nvPr/>
        </p:nvPicPr>
        <p:blipFill rotWithShape="1">
          <a:blip r:embed="rId2">
            <a:alphaModFix/>
          </a:blip>
          <a:srcRect b="-39323" l="29942" r="57581" t="-38612"/>
          <a:stretch/>
        </p:blipFill>
        <p:spPr>
          <a:xfrm rot="5400000">
            <a:off x="4000262" y="-16212"/>
            <a:ext cx="1143476" cy="9175950"/>
          </a:xfrm>
          <a:prstGeom prst="rect">
            <a:avLst/>
          </a:prstGeom>
          <a:noFill/>
          <a:ln>
            <a:noFill/>
          </a:ln>
        </p:spPr>
      </p:pic>
      <p:sp>
        <p:nvSpPr>
          <p:cNvPr id="87" name="Google Shape;87;p17"/>
          <p:cNvSpPr txBox="1"/>
          <p:nvPr>
            <p:ph type="title"/>
          </p:nvPr>
        </p:nvSpPr>
        <p:spPr>
          <a:xfrm>
            <a:off x="949500" y="241238"/>
            <a:ext cx="7835400" cy="504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3600"/>
              <a:buNone/>
              <a:defRPr sz="3600">
                <a:solidFill>
                  <a:schemeClr val="dk1"/>
                </a:solidFill>
              </a:defRPr>
            </a:lvl1pPr>
            <a:lvl2pPr lvl="1" algn="l">
              <a:lnSpc>
                <a:spcPct val="100000"/>
              </a:lnSpc>
              <a:spcBef>
                <a:spcPts val="0"/>
              </a:spcBef>
              <a:spcAft>
                <a:spcPts val="0"/>
              </a:spcAft>
              <a:buClr>
                <a:schemeClr val="dk1"/>
              </a:buClr>
              <a:buSzPts val="3600"/>
              <a:buNone/>
              <a:defRPr sz="3600">
                <a:solidFill>
                  <a:schemeClr val="dk1"/>
                </a:solidFill>
              </a:defRPr>
            </a:lvl2pPr>
            <a:lvl3pPr lvl="2" algn="l">
              <a:lnSpc>
                <a:spcPct val="100000"/>
              </a:lnSpc>
              <a:spcBef>
                <a:spcPts val="0"/>
              </a:spcBef>
              <a:spcAft>
                <a:spcPts val="0"/>
              </a:spcAft>
              <a:buClr>
                <a:schemeClr val="dk1"/>
              </a:buClr>
              <a:buSzPts val="3600"/>
              <a:buNone/>
              <a:defRPr sz="3600">
                <a:solidFill>
                  <a:schemeClr val="dk1"/>
                </a:solidFill>
              </a:defRPr>
            </a:lvl3pPr>
            <a:lvl4pPr lvl="3" algn="l">
              <a:lnSpc>
                <a:spcPct val="100000"/>
              </a:lnSpc>
              <a:spcBef>
                <a:spcPts val="0"/>
              </a:spcBef>
              <a:spcAft>
                <a:spcPts val="0"/>
              </a:spcAft>
              <a:buClr>
                <a:schemeClr val="dk1"/>
              </a:buClr>
              <a:buSzPts val="3600"/>
              <a:buNone/>
              <a:defRPr sz="3600">
                <a:solidFill>
                  <a:schemeClr val="dk1"/>
                </a:solidFill>
              </a:defRPr>
            </a:lvl4pPr>
            <a:lvl5pPr lvl="4" algn="l">
              <a:lnSpc>
                <a:spcPct val="100000"/>
              </a:lnSpc>
              <a:spcBef>
                <a:spcPts val="0"/>
              </a:spcBef>
              <a:spcAft>
                <a:spcPts val="0"/>
              </a:spcAft>
              <a:buClr>
                <a:schemeClr val="dk1"/>
              </a:buClr>
              <a:buSzPts val="3600"/>
              <a:buNone/>
              <a:defRPr sz="3600">
                <a:solidFill>
                  <a:schemeClr val="dk1"/>
                </a:solidFill>
              </a:defRPr>
            </a:lvl5pPr>
            <a:lvl6pPr lvl="5" algn="l">
              <a:lnSpc>
                <a:spcPct val="100000"/>
              </a:lnSpc>
              <a:spcBef>
                <a:spcPts val="0"/>
              </a:spcBef>
              <a:spcAft>
                <a:spcPts val="0"/>
              </a:spcAft>
              <a:buClr>
                <a:schemeClr val="dk1"/>
              </a:buClr>
              <a:buSzPts val="3600"/>
              <a:buNone/>
              <a:defRPr sz="3600">
                <a:solidFill>
                  <a:schemeClr val="dk1"/>
                </a:solidFill>
              </a:defRPr>
            </a:lvl6pPr>
            <a:lvl7pPr lvl="6" algn="l">
              <a:lnSpc>
                <a:spcPct val="100000"/>
              </a:lnSpc>
              <a:spcBef>
                <a:spcPts val="0"/>
              </a:spcBef>
              <a:spcAft>
                <a:spcPts val="0"/>
              </a:spcAft>
              <a:buClr>
                <a:schemeClr val="dk1"/>
              </a:buClr>
              <a:buSzPts val="3600"/>
              <a:buNone/>
              <a:defRPr sz="3600">
                <a:solidFill>
                  <a:schemeClr val="dk1"/>
                </a:solidFill>
              </a:defRPr>
            </a:lvl7pPr>
            <a:lvl8pPr lvl="7" algn="l">
              <a:lnSpc>
                <a:spcPct val="100000"/>
              </a:lnSpc>
              <a:spcBef>
                <a:spcPts val="0"/>
              </a:spcBef>
              <a:spcAft>
                <a:spcPts val="0"/>
              </a:spcAft>
              <a:buClr>
                <a:schemeClr val="dk1"/>
              </a:buClr>
              <a:buSzPts val="3600"/>
              <a:buNone/>
              <a:defRPr sz="3600">
                <a:solidFill>
                  <a:schemeClr val="dk1"/>
                </a:solidFill>
              </a:defRPr>
            </a:lvl8pPr>
            <a:lvl9pPr lvl="8" algn="l">
              <a:lnSpc>
                <a:spcPct val="100000"/>
              </a:lnSpc>
              <a:spcBef>
                <a:spcPts val="0"/>
              </a:spcBef>
              <a:spcAft>
                <a:spcPts val="0"/>
              </a:spcAft>
              <a:buClr>
                <a:schemeClr val="dk1"/>
              </a:buClr>
              <a:buSzPts val="3600"/>
              <a:buNone/>
              <a:defRPr sz="3600">
                <a:solidFill>
                  <a:schemeClr val="dk1"/>
                </a:solidFill>
              </a:defRPr>
            </a:lvl9pPr>
          </a:lstStyle>
          <a:p/>
        </p:txBody>
      </p:sp>
      <p:pic>
        <p:nvPicPr>
          <p:cNvPr id="88" name="Google Shape;88;p17"/>
          <p:cNvPicPr preferRelativeResize="0"/>
          <p:nvPr/>
        </p:nvPicPr>
        <p:blipFill rotWithShape="1">
          <a:blip r:embed="rId3">
            <a:alphaModFix/>
          </a:blip>
          <a:srcRect b="0" l="0" r="0" t="0"/>
          <a:stretch/>
        </p:blipFill>
        <p:spPr>
          <a:xfrm>
            <a:off x="342925" y="271300"/>
            <a:ext cx="444175" cy="4441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3" name="Shape 93"/>
        <p:cNvGrpSpPr/>
        <p:nvPr/>
      </p:nvGrpSpPr>
      <p:grpSpPr>
        <a:xfrm>
          <a:off x="0" y="0"/>
          <a:ext cx="0" cy="0"/>
          <a:chOff x="0" y="0"/>
          <a:chExt cx="0" cy="0"/>
        </a:xfrm>
      </p:grpSpPr>
      <p:sp>
        <p:nvSpPr>
          <p:cNvPr id="94" name="Google Shape;94;p1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95" name="Google Shape;95;p1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96" name="Google Shape;96;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7" name="Shape 97"/>
        <p:cNvGrpSpPr/>
        <p:nvPr/>
      </p:nvGrpSpPr>
      <p:grpSpPr>
        <a:xfrm>
          <a:off x="0" y="0"/>
          <a:ext cx="0" cy="0"/>
          <a:chOff x="0" y="0"/>
          <a:chExt cx="0" cy="0"/>
        </a:xfrm>
      </p:grpSpPr>
      <p:sp>
        <p:nvSpPr>
          <p:cNvPr id="98" name="Google Shape;98;p2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99" name="Google Shape;99;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0" name="Shape 100"/>
        <p:cNvGrpSpPr/>
        <p:nvPr/>
      </p:nvGrpSpPr>
      <p:grpSpPr>
        <a:xfrm>
          <a:off x="0" y="0"/>
          <a:ext cx="0" cy="0"/>
          <a:chOff x="0" y="0"/>
          <a:chExt cx="0" cy="0"/>
        </a:xfrm>
      </p:grpSpPr>
      <p:sp>
        <p:nvSpPr>
          <p:cNvPr id="101" name="Google Shape;101;p2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2" name="Google Shape;102;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03" name="Google Shape;103;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1">
    <p:spTree>
      <p:nvGrpSpPr>
        <p:cNvPr id="16"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6334058" y="4185049"/>
            <a:ext cx="2668569" cy="603475"/>
          </a:xfrm>
          <a:prstGeom prst="rect">
            <a:avLst/>
          </a:prstGeom>
          <a:noFill/>
          <a:ln>
            <a:noFill/>
          </a:ln>
        </p:spPr>
      </p:pic>
      <p:sp>
        <p:nvSpPr>
          <p:cNvPr id="18" name="Google Shape;18;p3"/>
          <p:cNvSpPr/>
          <p:nvPr/>
        </p:nvSpPr>
        <p:spPr>
          <a:xfrm>
            <a:off x="-10800" y="0"/>
            <a:ext cx="9165600" cy="37212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53150" y="390750"/>
            <a:ext cx="7919400" cy="1434000"/>
          </a:xfrm>
          <a:prstGeom prst="rect">
            <a:avLst/>
          </a:prstGeom>
        </p:spPr>
        <p:txBody>
          <a:bodyPr anchorCtr="0" anchor="t" bIns="91425" lIns="91425" spcFirstLastPara="1" rIns="91425" wrap="square" tIns="91425">
            <a:normAutofit/>
          </a:bodyPr>
          <a:lstStyle>
            <a:lvl1pPr lvl="0" rtl="0">
              <a:lnSpc>
                <a:spcPct val="90000"/>
              </a:lnSpc>
              <a:spcBef>
                <a:spcPts val="0"/>
              </a:spcBef>
              <a:spcAft>
                <a:spcPts val="0"/>
              </a:spcAft>
              <a:buClr>
                <a:schemeClr val="lt1"/>
              </a:buClr>
              <a:buSzPts val="5500"/>
              <a:buFont typeface="Work Sans Medium"/>
              <a:buNone/>
              <a:defRPr sz="5500">
                <a:solidFill>
                  <a:schemeClr val="lt1"/>
                </a:solidFill>
                <a:latin typeface="Work Sans Medium"/>
                <a:ea typeface="Work Sans Medium"/>
                <a:cs typeface="Work Sans Medium"/>
                <a:sym typeface="Work Sans Medium"/>
              </a:defRPr>
            </a:lvl1pPr>
            <a:lvl2pPr lvl="1"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20" name="Google Shape;20;p3"/>
          <p:cNvSpPr txBox="1"/>
          <p:nvPr>
            <p:ph idx="1" type="subTitle"/>
          </p:nvPr>
        </p:nvSpPr>
        <p:spPr>
          <a:xfrm>
            <a:off x="567500" y="4216800"/>
            <a:ext cx="6586800" cy="4167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333333"/>
              </a:buClr>
              <a:buSzPts val="2200"/>
              <a:buFont typeface="Work Sans"/>
              <a:buNone/>
              <a:defRPr sz="2200">
                <a:solidFill>
                  <a:srgbClr val="333333"/>
                </a:solidFill>
                <a:latin typeface="Work Sans"/>
                <a:ea typeface="Work Sans"/>
                <a:cs typeface="Work Sans"/>
                <a:sym typeface="Work Sans"/>
              </a:defRPr>
            </a:lvl1pPr>
            <a:lvl2pPr lvl="1" rtl="0">
              <a:spcBef>
                <a:spcPts val="0"/>
              </a:spcBef>
              <a:spcAft>
                <a:spcPts val="0"/>
              </a:spcAft>
              <a:buClr>
                <a:srgbClr val="333333"/>
              </a:buClr>
              <a:buSzPts val="2200"/>
              <a:buNone/>
              <a:defRPr sz="2200">
                <a:solidFill>
                  <a:srgbClr val="333333"/>
                </a:solidFill>
              </a:defRPr>
            </a:lvl2pPr>
            <a:lvl3pPr lvl="2" rtl="0">
              <a:spcBef>
                <a:spcPts val="0"/>
              </a:spcBef>
              <a:spcAft>
                <a:spcPts val="0"/>
              </a:spcAft>
              <a:buClr>
                <a:srgbClr val="333333"/>
              </a:buClr>
              <a:buSzPts val="2200"/>
              <a:buNone/>
              <a:defRPr sz="2200">
                <a:solidFill>
                  <a:srgbClr val="333333"/>
                </a:solidFill>
              </a:defRPr>
            </a:lvl3pPr>
            <a:lvl4pPr lvl="3" rtl="0">
              <a:spcBef>
                <a:spcPts val="0"/>
              </a:spcBef>
              <a:spcAft>
                <a:spcPts val="0"/>
              </a:spcAft>
              <a:buClr>
                <a:srgbClr val="333333"/>
              </a:buClr>
              <a:buSzPts val="2200"/>
              <a:buNone/>
              <a:defRPr sz="2200">
                <a:solidFill>
                  <a:srgbClr val="333333"/>
                </a:solidFill>
              </a:defRPr>
            </a:lvl4pPr>
            <a:lvl5pPr lvl="4" rtl="0">
              <a:spcBef>
                <a:spcPts val="0"/>
              </a:spcBef>
              <a:spcAft>
                <a:spcPts val="0"/>
              </a:spcAft>
              <a:buClr>
                <a:srgbClr val="333333"/>
              </a:buClr>
              <a:buSzPts val="2200"/>
              <a:buNone/>
              <a:defRPr sz="2200">
                <a:solidFill>
                  <a:srgbClr val="333333"/>
                </a:solidFill>
              </a:defRPr>
            </a:lvl5pPr>
            <a:lvl6pPr lvl="5" rtl="0">
              <a:spcBef>
                <a:spcPts val="0"/>
              </a:spcBef>
              <a:spcAft>
                <a:spcPts val="0"/>
              </a:spcAft>
              <a:buClr>
                <a:srgbClr val="333333"/>
              </a:buClr>
              <a:buSzPts val="2200"/>
              <a:buNone/>
              <a:defRPr sz="2200">
                <a:solidFill>
                  <a:srgbClr val="333333"/>
                </a:solidFill>
              </a:defRPr>
            </a:lvl6pPr>
            <a:lvl7pPr lvl="6" rtl="0">
              <a:spcBef>
                <a:spcPts val="0"/>
              </a:spcBef>
              <a:spcAft>
                <a:spcPts val="0"/>
              </a:spcAft>
              <a:buClr>
                <a:srgbClr val="333333"/>
              </a:buClr>
              <a:buSzPts val="2200"/>
              <a:buNone/>
              <a:defRPr sz="2200">
                <a:solidFill>
                  <a:srgbClr val="333333"/>
                </a:solidFill>
              </a:defRPr>
            </a:lvl7pPr>
            <a:lvl8pPr lvl="7" rtl="0">
              <a:spcBef>
                <a:spcPts val="0"/>
              </a:spcBef>
              <a:spcAft>
                <a:spcPts val="0"/>
              </a:spcAft>
              <a:buClr>
                <a:srgbClr val="333333"/>
              </a:buClr>
              <a:buSzPts val="2200"/>
              <a:buNone/>
              <a:defRPr sz="2200">
                <a:solidFill>
                  <a:srgbClr val="333333"/>
                </a:solidFill>
              </a:defRPr>
            </a:lvl8pPr>
            <a:lvl9pPr lvl="8" rtl="0">
              <a:spcBef>
                <a:spcPts val="0"/>
              </a:spcBef>
              <a:spcAft>
                <a:spcPts val="0"/>
              </a:spcAft>
              <a:buClr>
                <a:srgbClr val="333333"/>
              </a:buClr>
              <a:buSzPts val="2200"/>
              <a:buNone/>
              <a:defRPr sz="2200">
                <a:solidFill>
                  <a:srgbClr val="333333"/>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4" name="Shape 104"/>
        <p:cNvGrpSpPr/>
        <p:nvPr/>
      </p:nvGrpSpPr>
      <p:grpSpPr>
        <a:xfrm>
          <a:off x="0" y="0"/>
          <a:ext cx="0" cy="0"/>
          <a:chOff x="0" y="0"/>
          <a:chExt cx="0" cy="0"/>
        </a:xfrm>
      </p:grpSpPr>
      <p:sp>
        <p:nvSpPr>
          <p:cNvPr id="105" name="Google Shape;105;p2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6" name="Google Shape;106;p2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7" name="Google Shape;107;p2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8" name="Google Shape;108;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9" name="Shape 109"/>
        <p:cNvGrpSpPr/>
        <p:nvPr/>
      </p:nvGrpSpPr>
      <p:grpSpPr>
        <a:xfrm>
          <a:off x="0" y="0"/>
          <a:ext cx="0" cy="0"/>
          <a:chOff x="0" y="0"/>
          <a:chExt cx="0" cy="0"/>
        </a:xfrm>
      </p:grpSpPr>
      <p:sp>
        <p:nvSpPr>
          <p:cNvPr id="110" name="Google Shape;110;p2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1" name="Google Shape;111;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2" name="Shape 112"/>
        <p:cNvGrpSpPr/>
        <p:nvPr/>
      </p:nvGrpSpPr>
      <p:grpSpPr>
        <a:xfrm>
          <a:off x="0" y="0"/>
          <a:ext cx="0" cy="0"/>
          <a:chOff x="0" y="0"/>
          <a:chExt cx="0" cy="0"/>
        </a:xfrm>
      </p:grpSpPr>
      <p:sp>
        <p:nvSpPr>
          <p:cNvPr id="113" name="Google Shape;113;p2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14" name="Google Shape;114;p2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15" name="Google Shape;115;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6" name="Shape 116"/>
        <p:cNvGrpSpPr/>
        <p:nvPr/>
      </p:nvGrpSpPr>
      <p:grpSpPr>
        <a:xfrm>
          <a:off x="0" y="0"/>
          <a:ext cx="0" cy="0"/>
          <a:chOff x="0" y="0"/>
          <a:chExt cx="0" cy="0"/>
        </a:xfrm>
      </p:grpSpPr>
      <p:sp>
        <p:nvSpPr>
          <p:cNvPr id="117" name="Google Shape;117;p25"/>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18" name="Google Shape;118;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9" name="Shape 119"/>
        <p:cNvGrpSpPr/>
        <p:nvPr/>
      </p:nvGrpSpPr>
      <p:grpSpPr>
        <a:xfrm>
          <a:off x="0" y="0"/>
          <a:ext cx="0" cy="0"/>
          <a:chOff x="0" y="0"/>
          <a:chExt cx="0" cy="0"/>
        </a:xfrm>
      </p:grpSpPr>
      <p:sp>
        <p:nvSpPr>
          <p:cNvPr id="120" name="Google Shape;120;p2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6"/>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22" name="Google Shape;122;p26"/>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23" name="Google Shape;123;p26"/>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24" name="Google Shape;124;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5" name="Shape 125"/>
        <p:cNvGrpSpPr/>
        <p:nvPr/>
      </p:nvGrpSpPr>
      <p:grpSpPr>
        <a:xfrm>
          <a:off x="0" y="0"/>
          <a:ext cx="0" cy="0"/>
          <a:chOff x="0" y="0"/>
          <a:chExt cx="0" cy="0"/>
        </a:xfrm>
      </p:grpSpPr>
      <p:sp>
        <p:nvSpPr>
          <p:cNvPr id="126" name="Google Shape;126;p27"/>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127" name="Google Shape;127;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8" name="Shape 128"/>
        <p:cNvGrpSpPr/>
        <p:nvPr/>
      </p:nvGrpSpPr>
      <p:grpSpPr>
        <a:xfrm>
          <a:off x="0" y="0"/>
          <a:ext cx="0" cy="0"/>
          <a:chOff x="0" y="0"/>
          <a:chExt cx="0" cy="0"/>
        </a:xfrm>
      </p:grpSpPr>
      <p:sp>
        <p:nvSpPr>
          <p:cNvPr id="129" name="Google Shape;129;p28"/>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0" name="Google Shape;130;p28"/>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131" name="Google Shape;131;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2" name="Shape 132"/>
        <p:cNvGrpSpPr/>
        <p:nvPr/>
      </p:nvGrpSpPr>
      <p:grpSpPr>
        <a:xfrm>
          <a:off x="0" y="0"/>
          <a:ext cx="0" cy="0"/>
          <a:chOff x="0" y="0"/>
          <a:chExt cx="0" cy="0"/>
        </a:xfrm>
      </p:grpSpPr>
      <p:sp>
        <p:nvSpPr>
          <p:cNvPr id="133" name="Google Shape;133;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2">
  <p:cSld name="BIG_NUMBER_1">
    <p:bg>
      <p:bgPr>
        <a:blipFill>
          <a:blip r:embed="rId2">
            <a:alphaModFix/>
          </a:blip>
          <a:stretch>
            <a:fillRect/>
          </a:stretch>
        </a:blipFill>
      </p:bgPr>
    </p:bg>
    <p:spTree>
      <p:nvGrpSpPr>
        <p:cNvPr id="134" name="Shape 134"/>
        <p:cNvGrpSpPr/>
        <p:nvPr/>
      </p:nvGrpSpPr>
      <p:grpSpPr>
        <a:xfrm>
          <a:off x="0" y="0"/>
          <a:ext cx="0" cy="0"/>
          <a:chOff x="0" y="0"/>
          <a:chExt cx="0" cy="0"/>
        </a:xfrm>
      </p:grpSpPr>
      <p:pic>
        <p:nvPicPr>
          <p:cNvPr id="135" name="Google Shape;135;p30"/>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136" name="Google Shape;136;p30"/>
          <p:cNvSpPr/>
          <p:nvPr/>
        </p:nvSpPr>
        <p:spPr>
          <a:xfrm>
            <a:off x="1185600" y="849900"/>
            <a:ext cx="6772800" cy="3443700"/>
          </a:xfrm>
          <a:prstGeom prst="roundRect">
            <a:avLst>
              <a:gd fmla="val 8471" name="adj"/>
            </a:avLst>
          </a:prstGeom>
          <a:solidFill>
            <a:schemeClr val="lt1"/>
          </a:solidFill>
          <a:ln cap="flat" cmpd="sng" w="19050">
            <a:solidFill>
              <a:srgbClr val="B7DD79"/>
            </a:solidFill>
            <a:prstDash val="solid"/>
            <a:round/>
            <a:headEnd len="sm" w="sm" type="none"/>
            <a:tailEnd len="sm" w="sm" type="none"/>
          </a:ln>
          <a:effectLst>
            <a:outerShdw blurRad="771525" rotWithShape="0" algn="bl" dir="2940000" dist="1143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latin typeface="Work Sans Light"/>
                <a:ea typeface="Work Sans Light"/>
                <a:cs typeface="Work Sans Light"/>
                <a:sym typeface="Work Sans Light"/>
              </a:defRPr>
            </a:lvl1pPr>
            <a:lvl2pPr lvl="1">
              <a:buNone/>
              <a:defRPr>
                <a:solidFill>
                  <a:schemeClr val="lt1"/>
                </a:solidFill>
                <a:latin typeface="Work Sans Light"/>
                <a:ea typeface="Work Sans Light"/>
                <a:cs typeface="Work Sans Light"/>
                <a:sym typeface="Work Sans Light"/>
              </a:defRPr>
            </a:lvl2pPr>
            <a:lvl3pPr lvl="2">
              <a:buNone/>
              <a:defRPr>
                <a:solidFill>
                  <a:schemeClr val="lt1"/>
                </a:solidFill>
                <a:latin typeface="Work Sans Light"/>
                <a:ea typeface="Work Sans Light"/>
                <a:cs typeface="Work Sans Light"/>
                <a:sym typeface="Work Sans Light"/>
              </a:defRPr>
            </a:lvl3pPr>
            <a:lvl4pPr lvl="3">
              <a:buNone/>
              <a:defRPr>
                <a:solidFill>
                  <a:schemeClr val="lt1"/>
                </a:solidFill>
                <a:latin typeface="Work Sans Light"/>
                <a:ea typeface="Work Sans Light"/>
                <a:cs typeface="Work Sans Light"/>
                <a:sym typeface="Work Sans Light"/>
              </a:defRPr>
            </a:lvl4pPr>
            <a:lvl5pPr lvl="4">
              <a:buNone/>
              <a:defRPr>
                <a:solidFill>
                  <a:schemeClr val="lt1"/>
                </a:solidFill>
                <a:latin typeface="Work Sans Light"/>
                <a:ea typeface="Work Sans Light"/>
                <a:cs typeface="Work Sans Light"/>
                <a:sym typeface="Work Sans Light"/>
              </a:defRPr>
            </a:lvl5pPr>
            <a:lvl6pPr lvl="5">
              <a:buNone/>
              <a:defRPr>
                <a:solidFill>
                  <a:schemeClr val="lt1"/>
                </a:solidFill>
                <a:latin typeface="Work Sans Light"/>
                <a:ea typeface="Work Sans Light"/>
                <a:cs typeface="Work Sans Light"/>
                <a:sym typeface="Work Sans Light"/>
              </a:defRPr>
            </a:lvl6pPr>
            <a:lvl7pPr lvl="6">
              <a:buNone/>
              <a:defRPr>
                <a:solidFill>
                  <a:schemeClr val="lt1"/>
                </a:solidFill>
                <a:latin typeface="Work Sans Light"/>
                <a:ea typeface="Work Sans Light"/>
                <a:cs typeface="Work Sans Light"/>
                <a:sym typeface="Work Sans Light"/>
              </a:defRPr>
            </a:lvl7pPr>
            <a:lvl8pPr lvl="7">
              <a:buNone/>
              <a:defRPr>
                <a:solidFill>
                  <a:schemeClr val="lt1"/>
                </a:solidFill>
                <a:latin typeface="Work Sans Light"/>
                <a:ea typeface="Work Sans Light"/>
                <a:cs typeface="Work Sans Light"/>
                <a:sym typeface="Work Sans Light"/>
              </a:defRPr>
            </a:lvl8pPr>
            <a:lvl9pPr lvl="8">
              <a:buNone/>
              <a:defRPr>
                <a:solidFill>
                  <a:schemeClr val="lt1"/>
                </a:solidFill>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138" name="Google Shape;138;p30"/>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lvl1pPr lvl="0">
              <a:spcBef>
                <a:spcPts val="0"/>
              </a:spcBef>
              <a:spcAft>
                <a:spcPts val="0"/>
              </a:spcAft>
              <a:buClr>
                <a:srgbClr val="333333"/>
              </a:buClr>
              <a:buSzPts val="3700"/>
              <a:buFont typeface="Work Sans Black"/>
              <a:buNone/>
              <a:defRPr sz="3700">
                <a:solidFill>
                  <a:srgbClr val="333333"/>
                </a:solidFill>
                <a:latin typeface="Work Sans Black"/>
                <a:ea typeface="Work Sans Black"/>
                <a:cs typeface="Work Sans Black"/>
                <a:sym typeface="Work Sans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ayout">
  <p:cSld name="CUSTOM">
    <p:spTree>
      <p:nvGrpSpPr>
        <p:cNvPr id="2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1" type="tx">
  <p:cSld name="TITLE_AND_BODY">
    <p:spTree>
      <p:nvGrpSpPr>
        <p:cNvPr id="22" name="Shape 22"/>
        <p:cNvGrpSpPr/>
        <p:nvPr/>
      </p:nvGrpSpPr>
      <p:grpSpPr>
        <a:xfrm>
          <a:off x="0" y="0"/>
          <a:ext cx="0" cy="0"/>
          <a:chOff x="0" y="0"/>
          <a:chExt cx="0" cy="0"/>
        </a:xfrm>
      </p:grpSpPr>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pic>
        <p:nvPicPr>
          <p:cNvPr id="24" name="Google Shape;24;p5"/>
          <p:cNvPicPr preferRelativeResize="0"/>
          <p:nvPr/>
        </p:nvPicPr>
        <p:blipFill rotWithShape="1">
          <a:blip r:embed="rId2">
            <a:alphaModFix/>
          </a:blip>
          <a:srcRect b="29115" l="0" r="0" t="70059"/>
          <a:stretch/>
        </p:blipFill>
        <p:spPr>
          <a:xfrm flipH="1">
            <a:off x="0" y="4506249"/>
            <a:ext cx="9144000" cy="83449"/>
          </a:xfrm>
          <a:prstGeom prst="rect">
            <a:avLst/>
          </a:prstGeom>
          <a:noFill/>
          <a:ln>
            <a:noFill/>
          </a:ln>
        </p:spPr>
      </p:pic>
      <p:sp>
        <p:nvSpPr>
          <p:cNvPr id="25" name="Google Shape;25;p5"/>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lvl1pPr lv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a:spcBef>
                <a:spcPts val="0"/>
              </a:spcBef>
              <a:spcAft>
                <a:spcPts val="0"/>
              </a:spcAft>
              <a:buSzPts val="2800"/>
              <a:buFont typeface="Work Sans Medium"/>
              <a:buNone/>
              <a:defRPr>
                <a:latin typeface="Work Sans Medium"/>
                <a:ea typeface="Work Sans Medium"/>
                <a:cs typeface="Work Sans Medium"/>
                <a:sym typeface="Work Sans Medium"/>
              </a:defRPr>
            </a:lvl2pPr>
            <a:lvl3pPr lvl="2">
              <a:spcBef>
                <a:spcPts val="0"/>
              </a:spcBef>
              <a:spcAft>
                <a:spcPts val="0"/>
              </a:spcAft>
              <a:buSzPts val="2800"/>
              <a:buFont typeface="Work Sans Medium"/>
              <a:buNone/>
              <a:defRPr>
                <a:latin typeface="Work Sans Medium"/>
                <a:ea typeface="Work Sans Medium"/>
                <a:cs typeface="Work Sans Medium"/>
                <a:sym typeface="Work Sans Medium"/>
              </a:defRPr>
            </a:lvl3pPr>
            <a:lvl4pPr lvl="3">
              <a:spcBef>
                <a:spcPts val="0"/>
              </a:spcBef>
              <a:spcAft>
                <a:spcPts val="0"/>
              </a:spcAft>
              <a:buSzPts val="2800"/>
              <a:buFont typeface="Work Sans Medium"/>
              <a:buNone/>
              <a:defRPr>
                <a:latin typeface="Work Sans Medium"/>
                <a:ea typeface="Work Sans Medium"/>
                <a:cs typeface="Work Sans Medium"/>
                <a:sym typeface="Work Sans Medium"/>
              </a:defRPr>
            </a:lvl4pPr>
            <a:lvl5pPr lvl="4">
              <a:spcBef>
                <a:spcPts val="0"/>
              </a:spcBef>
              <a:spcAft>
                <a:spcPts val="0"/>
              </a:spcAft>
              <a:buSzPts val="2800"/>
              <a:buFont typeface="Work Sans Medium"/>
              <a:buNone/>
              <a:defRPr>
                <a:latin typeface="Work Sans Medium"/>
                <a:ea typeface="Work Sans Medium"/>
                <a:cs typeface="Work Sans Medium"/>
                <a:sym typeface="Work Sans Medium"/>
              </a:defRPr>
            </a:lvl5pPr>
            <a:lvl6pPr lvl="5">
              <a:spcBef>
                <a:spcPts val="0"/>
              </a:spcBef>
              <a:spcAft>
                <a:spcPts val="0"/>
              </a:spcAft>
              <a:buSzPts val="2800"/>
              <a:buFont typeface="Work Sans Medium"/>
              <a:buNone/>
              <a:defRPr>
                <a:latin typeface="Work Sans Medium"/>
                <a:ea typeface="Work Sans Medium"/>
                <a:cs typeface="Work Sans Medium"/>
                <a:sym typeface="Work Sans Medium"/>
              </a:defRPr>
            </a:lvl6pPr>
            <a:lvl7pPr lvl="6">
              <a:spcBef>
                <a:spcPts val="0"/>
              </a:spcBef>
              <a:spcAft>
                <a:spcPts val="0"/>
              </a:spcAft>
              <a:buSzPts val="2800"/>
              <a:buFont typeface="Work Sans Medium"/>
              <a:buNone/>
              <a:defRPr>
                <a:latin typeface="Work Sans Medium"/>
                <a:ea typeface="Work Sans Medium"/>
                <a:cs typeface="Work Sans Medium"/>
                <a:sym typeface="Work Sans Medium"/>
              </a:defRPr>
            </a:lvl7pPr>
            <a:lvl8pPr lvl="7">
              <a:spcBef>
                <a:spcPts val="0"/>
              </a:spcBef>
              <a:spcAft>
                <a:spcPts val="0"/>
              </a:spcAft>
              <a:buSzPts val="2800"/>
              <a:buFont typeface="Work Sans Medium"/>
              <a:buNone/>
              <a:defRPr>
                <a:latin typeface="Work Sans Medium"/>
                <a:ea typeface="Work Sans Medium"/>
                <a:cs typeface="Work Sans Medium"/>
                <a:sym typeface="Work Sans Medium"/>
              </a:defRPr>
            </a:lvl8pPr>
            <a:lvl9pPr lvl="8">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26" name="Google Shape;26;p5"/>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Slide">
  <p:cSld name="TITLE_AND_BODY_1">
    <p:spTree>
      <p:nvGrpSpPr>
        <p:cNvPr id="27" name="Shape 27"/>
        <p:cNvGrpSpPr/>
        <p:nvPr/>
      </p:nvGrpSpPr>
      <p:grpSpPr>
        <a:xfrm>
          <a:off x="0" y="0"/>
          <a:ext cx="0" cy="0"/>
          <a:chOff x="0" y="0"/>
          <a:chExt cx="0" cy="0"/>
        </a:xfrm>
      </p:grpSpPr>
      <p:sp>
        <p:nvSpPr>
          <p:cNvPr id="28" name="Google Shape;28;p6"/>
          <p:cNvSpPr/>
          <p:nvPr/>
        </p:nvSpPr>
        <p:spPr>
          <a:xfrm>
            <a:off x="4899250" y="1063175"/>
            <a:ext cx="3728400" cy="3469800"/>
          </a:xfrm>
          <a:prstGeom prst="roundRect">
            <a:avLst>
              <a:gd fmla="val 16667" name="adj"/>
            </a:avLst>
          </a:prstGeom>
          <a:noFill/>
          <a:ln cap="flat" cmpd="sng" w="9525">
            <a:solidFill>
              <a:srgbClr val="2850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atin typeface="Work Sans Light"/>
                <a:ea typeface="Work Sans Light"/>
                <a:cs typeface="Work Sans Light"/>
                <a:sym typeface="Work Sans Light"/>
              </a:defRPr>
            </a:lvl1pPr>
            <a:lvl2pPr lvl="1" rtl="0">
              <a:buNone/>
              <a:defRPr>
                <a:latin typeface="Work Sans Light"/>
                <a:ea typeface="Work Sans Light"/>
                <a:cs typeface="Work Sans Light"/>
                <a:sym typeface="Work Sans Light"/>
              </a:defRPr>
            </a:lvl2pPr>
            <a:lvl3pPr lvl="2" rtl="0">
              <a:buNone/>
              <a:defRPr>
                <a:latin typeface="Work Sans Light"/>
                <a:ea typeface="Work Sans Light"/>
                <a:cs typeface="Work Sans Light"/>
                <a:sym typeface="Work Sans Light"/>
              </a:defRPr>
            </a:lvl3pPr>
            <a:lvl4pPr lvl="3" rtl="0">
              <a:buNone/>
              <a:defRPr>
                <a:latin typeface="Work Sans Light"/>
                <a:ea typeface="Work Sans Light"/>
                <a:cs typeface="Work Sans Light"/>
                <a:sym typeface="Work Sans Light"/>
              </a:defRPr>
            </a:lvl4pPr>
            <a:lvl5pPr lvl="4" rtl="0">
              <a:buNone/>
              <a:defRPr>
                <a:latin typeface="Work Sans Light"/>
                <a:ea typeface="Work Sans Light"/>
                <a:cs typeface="Work Sans Light"/>
                <a:sym typeface="Work Sans Light"/>
              </a:defRPr>
            </a:lvl5pPr>
            <a:lvl6pPr lvl="5" rtl="0">
              <a:buNone/>
              <a:defRPr>
                <a:latin typeface="Work Sans Light"/>
                <a:ea typeface="Work Sans Light"/>
                <a:cs typeface="Work Sans Light"/>
                <a:sym typeface="Work Sans Light"/>
              </a:defRPr>
            </a:lvl6pPr>
            <a:lvl7pPr lvl="6" rtl="0">
              <a:buNone/>
              <a:defRPr>
                <a:latin typeface="Work Sans Light"/>
                <a:ea typeface="Work Sans Light"/>
                <a:cs typeface="Work Sans Light"/>
                <a:sym typeface="Work Sans Light"/>
              </a:defRPr>
            </a:lvl7pPr>
            <a:lvl8pPr lvl="7" rtl="0">
              <a:buNone/>
              <a:defRPr>
                <a:latin typeface="Work Sans Light"/>
                <a:ea typeface="Work Sans Light"/>
                <a:cs typeface="Work Sans Light"/>
                <a:sym typeface="Work Sans Light"/>
              </a:defRPr>
            </a:lvl8pPr>
            <a:lvl9pPr lvl="8" rtl="0">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6"/>
          <p:cNvSpPr txBox="1"/>
          <p:nvPr>
            <p:ph type="title"/>
          </p:nvPr>
        </p:nvSpPr>
        <p:spPr>
          <a:xfrm>
            <a:off x="553150" y="783000"/>
            <a:ext cx="4188000" cy="1041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31" name="Google Shape;31;p6"/>
          <p:cNvSpPr txBox="1"/>
          <p:nvPr>
            <p:ph idx="1" type="body"/>
          </p:nvPr>
        </p:nvSpPr>
        <p:spPr>
          <a:xfrm>
            <a:off x="560325" y="1623500"/>
            <a:ext cx="4173600" cy="2255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1pPr>
            <a:lvl2pPr indent="-311150" lvl="1" marL="914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2pPr>
            <a:lvl3pPr indent="-311150" lvl="2" marL="1371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3pPr>
            <a:lvl4pPr indent="-311150" lvl="3" marL="1828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4pPr>
            <a:lvl5pPr indent="-311150" lvl="4" marL="22860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5pPr>
            <a:lvl6pPr indent="-311150" lvl="5" marL="2743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6pPr>
            <a:lvl7pPr indent="-311150" lvl="6" marL="3200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7pPr>
            <a:lvl8pPr indent="-311150" lvl="7" marL="3657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8pPr>
            <a:lvl9pPr indent="-311150" lvl="8" marL="4114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9pPr>
          </a:lstStyle>
          <a:p/>
        </p:txBody>
      </p:sp>
      <p:sp>
        <p:nvSpPr>
          <p:cNvPr id="32" name="Google Shape;32;p6"/>
          <p:cNvSpPr/>
          <p:nvPr>
            <p:ph idx="2" type="pic"/>
          </p:nvPr>
        </p:nvSpPr>
        <p:spPr>
          <a:xfrm>
            <a:off x="5086150" y="1232525"/>
            <a:ext cx="3354600" cy="3131100"/>
          </a:xfrm>
          <a:prstGeom prst="roundRect">
            <a:avLst>
              <a:gd fmla="val 16667" name="adj"/>
            </a:avLst>
          </a:prstGeom>
          <a:noFill/>
          <a:ln>
            <a:noFill/>
          </a:ln>
          <a:effectLst>
            <a:outerShdw blurRad="385763" rotWithShape="0" algn="bl" dir="2400000" dist="38100">
              <a:srgbClr val="000000">
                <a:alpha val="23000"/>
              </a:srgbClr>
            </a:outerShdw>
          </a:effectLst>
        </p:spPr>
      </p:sp>
      <p:pic>
        <p:nvPicPr>
          <p:cNvPr id="33" name="Google Shape;33;p6"/>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2">
  <p:cSld name="BIG_NUMBER">
    <p:bg>
      <p:bgPr>
        <a:blipFill>
          <a:blip r:embed="rId2">
            <a:alphaModFix/>
          </a:blip>
          <a:stretch>
            <a:fillRect/>
          </a:stretch>
        </a:blipFill>
      </p:bgPr>
    </p:bg>
    <p:spTree>
      <p:nvGrpSpPr>
        <p:cNvPr id="34" name="Shape 34"/>
        <p:cNvGrpSpPr/>
        <p:nvPr/>
      </p:nvGrpSpPr>
      <p:grpSpPr>
        <a:xfrm>
          <a:off x="0" y="0"/>
          <a:ext cx="0" cy="0"/>
          <a:chOff x="0" y="0"/>
          <a:chExt cx="0" cy="0"/>
        </a:xfrm>
      </p:grpSpPr>
      <p:pic>
        <p:nvPicPr>
          <p:cNvPr id="35" name="Google Shape;35;p7"/>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36" name="Google Shape;36;p7"/>
          <p:cNvSpPr/>
          <p:nvPr/>
        </p:nvSpPr>
        <p:spPr>
          <a:xfrm>
            <a:off x="1185600" y="849900"/>
            <a:ext cx="6772800" cy="3443700"/>
          </a:xfrm>
          <a:prstGeom prst="roundRect">
            <a:avLst>
              <a:gd fmla="val 8471" name="adj"/>
            </a:avLst>
          </a:prstGeom>
          <a:solidFill>
            <a:schemeClr val="lt1"/>
          </a:solidFill>
          <a:ln cap="flat" cmpd="sng" w="19050">
            <a:solidFill>
              <a:srgbClr val="B7DD79"/>
            </a:solidFill>
            <a:prstDash val="solid"/>
            <a:round/>
            <a:headEnd len="sm" w="sm" type="none"/>
            <a:tailEnd len="sm" w="sm" type="none"/>
          </a:ln>
          <a:effectLst>
            <a:outerShdw blurRad="771525" rotWithShape="0" algn="bl" dir="2940000" dist="1143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latin typeface="Work Sans Light"/>
                <a:ea typeface="Work Sans Light"/>
                <a:cs typeface="Work Sans Light"/>
                <a:sym typeface="Work Sans Light"/>
              </a:defRPr>
            </a:lvl1pPr>
            <a:lvl2pPr lvl="1">
              <a:buNone/>
              <a:defRPr>
                <a:solidFill>
                  <a:schemeClr val="lt1"/>
                </a:solidFill>
                <a:latin typeface="Work Sans Light"/>
                <a:ea typeface="Work Sans Light"/>
                <a:cs typeface="Work Sans Light"/>
                <a:sym typeface="Work Sans Light"/>
              </a:defRPr>
            </a:lvl2pPr>
            <a:lvl3pPr lvl="2">
              <a:buNone/>
              <a:defRPr>
                <a:solidFill>
                  <a:schemeClr val="lt1"/>
                </a:solidFill>
                <a:latin typeface="Work Sans Light"/>
                <a:ea typeface="Work Sans Light"/>
                <a:cs typeface="Work Sans Light"/>
                <a:sym typeface="Work Sans Light"/>
              </a:defRPr>
            </a:lvl3pPr>
            <a:lvl4pPr lvl="3">
              <a:buNone/>
              <a:defRPr>
                <a:solidFill>
                  <a:schemeClr val="lt1"/>
                </a:solidFill>
                <a:latin typeface="Work Sans Light"/>
                <a:ea typeface="Work Sans Light"/>
                <a:cs typeface="Work Sans Light"/>
                <a:sym typeface="Work Sans Light"/>
              </a:defRPr>
            </a:lvl4pPr>
            <a:lvl5pPr lvl="4">
              <a:buNone/>
              <a:defRPr>
                <a:solidFill>
                  <a:schemeClr val="lt1"/>
                </a:solidFill>
                <a:latin typeface="Work Sans Light"/>
                <a:ea typeface="Work Sans Light"/>
                <a:cs typeface="Work Sans Light"/>
                <a:sym typeface="Work Sans Light"/>
              </a:defRPr>
            </a:lvl5pPr>
            <a:lvl6pPr lvl="5">
              <a:buNone/>
              <a:defRPr>
                <a:solidFill>
                  <a:schemeClr val="lt1"/>
                </a:solidFill>
                <a:latin typeface="Work Sans Light"/>
                <a:ea typeface="Work Sans Light"/>
                <a:cs typeface="Work Sans Light"/>
                <a:sym typeface="Work Sans Light"/>
              </a:defRPr>
            </a:lvl6pPr>
            <a:lvl7pPr lvl="6">
              <a:buNone/>
              <a:defRPr>
                <a:solidFill>
                  <a:schemeClr val="lt1"/>
                </a:solidFill>
                <a:latin typeface="Work Sans Light"/>
                <a:ea typeface="Work Sans Light"/>
                <a:cs typeface="Work Sans Light"/>
                <a:sym typeface="Work Sans Light"/>
              </a:defRPr>
            </a:lvl7pPr>
            <a:lvl8pPr lvl="7">
              <a:buNone/>
              <a:defRPr>
                <a:solidFill>
                  <a:schemeClr val="lt1"/>
                </a:solidFill>
                <a:latin typeface="Work Sans Light"/>
                <a:ea typeface="Work Sans Light"/>
                <a:cs typeface="Work Sans Light"/>
                <a:sym typeface="Work Sans Light"/>
              </a:defRPr>
            </a:lvl8pPr>
            <a:lvl9pPr lvl="8">
              <a:buNone/>
              <a:defRPr>
                <a:solidFill>
                  <a:schemeClr val="lt1"/>
                </a:solidFill>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7"/>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Black"/>
              <a:buNone/>
              <a:defRPr sz="3700">
                <a:solidFill>
                  <a:srgbClr val="333333"/>
                </a:solidFill>
                <a:latin typeface="Work Sans Black"/>
                <a:ea typeface="Work Sans Black"/>
                <a:cs typeface="Work Sans Black"/>
                <a:sym typeface="Work Sans Black"/>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2" type="blank">
  <p:cSld name="BLANK">
    <p:spTree>
      <p:nvGrpSpPr>
        <p:cNvPr id="39" name="Shape 39"/>
        <p:cNvGrpSpPr/>
        <p:nvPr/>
      </p:nvGrpSpPr>
      <p:grpSpPr>
        <a:xfrm>
          <a:off x="0" y="0"/>
          <a:ext cx="0" cy="0"/>
          <a:chOff x="0" y="0"/>
          <a:chExt cx="0" cy="0"/>
        </a:xfrm>
      </p:grpSpPr>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1" name="Google Shape;41;p8"/>
          <p:cNvPicPr preferRelativeResize="0"/>
          <p:nvPr/>
        </p:nvPicPr>
        <p:blipFill rotWithShape="1">
          <a:blip r:embed="rId2">
            <a:alphaModFix/>
          </a:blip>
          <a:srcRect b="23634" l="0" r="0" t="40637"/>
          <a:stretch/>
        </p:blipFill>
        <p:spPr>
          <a:xfrm flipH="1">
            <a:off x="0" y="1824750"/>
            <a:ext cx="9144000" cy="3318751"/>
          </a:xfrm>
          <a:prstGeom prst="rect">
            <a:avLst/>
          </a:prstGeom>
          <a:noFill/>
          <a:ln>
            <a:noFill/>
          </a:ln>
        </p:spPr>
      </p:pic>
      <p:sp>
        <p:nvSpPr>
          <p:cNvPr id="42" name="Google Shape;42;p8"/>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43" name="Google Shape;43;p8"/>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3">
  <p:cSld name="BLANK_1">
    <p:spTree>
      <p:nvGrpSpPr>
        <p:cNvPr id="44" name="Shape 44"/>
        <p:cNvGrpSpPr/>
        <p:nvPr/>
      </p:nvGrpSpPr>
      <p:grpSpPr>
        <a:xfrm>
          <a:off x="0" y="0"/>
          <a:ext cx="0" cy="0"/>
          <a:chOff x="0" y="0"/>
          <a:chExt cx="0" cy="0"/>
        </a:xfrm>
      </p:grpSpPr>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9"/>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47" name="Google Shape;47;p9"/>
          <p:cNvSpPr/>
          <p:nvPr/>
        </p:nvSpPr>
        <p:spPr>
          <a:xfrm>
            <a:off x="-21550" y="1817475"/>
            <a:ext cx="9165600" cy="33621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 name="Google Shape;48;p9"/>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Content Alt Blue">
  <p:cSld name="BLANK_1_2">
    <p:spTree>
      <p:nvGrpSpPr>
        <p:cNvPr id="49" name="Shape 49"/>
        <p:cNvGrpSpPr/>
        <p:nvPr/>
      </p:nvGrpSpPr>
      <p:grpSpPr>
        <a:xfrm>
          <a:off x="0" y="0"/>
          <a:ext cx="0" cy="0"/>
          <a:chOff x="0" y="0"/>
          <a:chExt cx="0" cy="0"/>
        </a:xfrm>
      </p:grpSpPr>
      <p:pic>
        <p:nvPicPr>
          <p:cNvPr id="50" name="Google Shape;50;p10"/>
          <p:cNvPicPr preferRelativeResize="0"/>
          <p:nvPr/>
        </p:nvPicPr>
        <p:blipFill>
          <a:blip r:embed="rId2">
            <a:alphaModFix/>
          </a:blip>
          <a:stretch>
            <a:fillRect/>
          </a:stretch>
        </p:blipFill>
        <p:spPr>
          <a:xfrm>
            <a:off x="144783" y="146449"/>
            <a:ext cx="2668569" cy="603475"/>
          </a:xfrm>
          <a:prstGeom prst="rect">
            <a:avLst/>
          </a:prstGeom>
          <a:noFill/>
          <a:ln>
            <a:noFill/>
          </a:ln>
        </p:spPr>
      </p:pic>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10"/>
          <p:cNvSpPr txBox="1"/>
          <p:nvPr>
            <p:ph type="title"/>
          </p:nvPr>
        </p:nvSpPr>
        <p:spPr>
          <a:xfrm>
            <a:off x="553150" y="854850"/>
            <a:ext cx="38289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3" name="Google Shape;53;p10"/>
          <p:cNvSpPr/>
          <p:nvPr/>
        </p:nvSpPr>
        <p:spPr>
          <a:xfrm>
            <a:off x="4564400" y="0"/>
            <a:ext cx="4579500" cy="5143500"/>
          </a:xfrm>
          <a:prstGeom prst="rect">
            <a:avLst/>
          </a:prstGeom>
          <a:solidFill>
            <a:srgbClr val="2850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txBox="1"/>
          <p:nvPr>
            <p:ph idx="1" type="body"/>
          </p:nvPr>
        </p:nvSpPr>
        <p:spPr>
          <a:xfrm>
            <a:off x="4970600" y="854850"/>
            <a:ext cx="3771000" cy="38463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1pPr>
            <a:lvl2pPr indent="-311150" lvl="1" marL="914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2pPr>
            <a:lvl3pPr indent="-311150" lvl="2" marL="1371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3pPr>
            <a:lvl4pPr indent="-311150" lvl="3" marL="1828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4pPr>
            <a:lvl5pPr indent="-311150" lvl="4" marL="22860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5pPr>
            <a:lvl6pPr indent="-311150" lvl="5" marL="2743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6pPr>
            <a:lvl7pPr indent="-311150" lvl="6" marL="3200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7pPr>
            <a:lvl8pPr indent="-311150" lvl="7" marL="3657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8pPr>
            <a:lvl9pPr indent="-311150" lvl="8" marL="4114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theme" Target="../theme/theme1.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91" name="Google Shape;91;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92" name="Google Shape;9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0.png"/><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hyperlink" Target="https://help.wealthbox.com/hc/en-us/articles/29980364095387-How-to-enable-the-Schwab-Advisor-Center-integration?_gl=1*105adg1*_gcl_au*MTg3OTExODkwNi4xNzQ2NzMyNDc4" TargetMode="External"/><Relationship Id="rId4" Type="http://schemas.openxmlformats.org/officeDocument/2006/relationships/hyperlink" Target="https://help.wealthbox.com/hc/en-us/articles/29980352237851-Schwab-Digital-Account-Opening-integration" TargetMode="External"/><Relationship Id="rId5"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hyperlink" Target="https://www.xyplanningnetwork.com/hubfs/XYIS/KB%20Collateral/2024-11-08%20-%20Client%20Authorization%20-%20TAMP.pdf" TargetMode="External"/><Relationship Id="rId4" Type="http://schemas.openxmlformats.org/officeDocument/2006/relationships/hyperlink" Target="https://sac.schwabinstitutional.com/SI2/Published/ask/resource/digital-onboarding-interactive-guide" TargetMode="External"/><Relationship Id="rId5"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s://www.xyplanningnetwork.com/hubfs/XYIS/Investment%20Resources/XYIS%20-%20IPS%20Template%20Draft%201.5.docx" TargetMode="Externa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hyperlink" Target="https://sac.schwabinstitutional.com/SI2/Published/ask/resource/digital-onboarding-interactive-guide" TargetMode="External"/><Relationship Id="rId4" Type="http://schemas.openxmlformats.org/officeDocument/2006/relationships/hyperlink" Target="https://sac.schwabinstitutional.com/SI2/ASK/Content/secure/ask/online-tools/tools/how-to-use-digital-onboarding.html" TargetMode="External"/><Relationship Id="rId5" Type="http://schemas.openxmlformats.org/officeDocument/2006/relationships/hyperlink" Target="https://schwabadvisoruniversity.csod.com/ui/lms-learning-details/app/event/6e805b03-15e5-48ac-aa6a-deed5048e5f4"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9.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1"/>
          <p:cNvSpPr txBox="1"/>
          <p:nvPr>
            <p:ph type="title"/>
          </p:nvPr>
        </p:nvSpPr>
        <p:spPr>
          <a:xfrm>
            <a:off x="553150" y="314100"/>
            <a:ext cx="8069100" cy="1510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a:t>Monthly Office Hours</a:t>
            </a:r>
            <a:r>
              <a:rPr lang="en" sz="3200"/>
              <a:t> May 14th, 2025</a:t>
            </a:r>
            <a:endParaRPr sz="3200"/>
          </a:p>
        </p:txBody>
      </p:sp>
      <p:pic>
        <p:nvPicPr>
          <p:cNvPr id="144" name="Google Shape;144;p31"/>
          <p:cNvPicPr preferRelativeResize="0"/>
          <p:nvPr/>
        </p:nvPicPr>
        <p:blipFill>
          <a:blip r:embed="rId3">
            <a:alphaModFix/>
          </a:blip>
          <a:stretch>
            <a:fillRect/>
          </a:stretch>
        </p:blipFill>
        <p:spPr>
          <a:xfrm rot="5400000">
            <a:off x="541949" y="3208925"/>
            <a:ext cx="1537651" cy="864950"/>
          </a:xfrm>
          <a:prstGeom prst="rect">
            <a:avLst/>
          </a:prstGeom>
          <a:noFill/>
          <a:ln>
            <a:noFill/>
          </a:ln>
        </p:spPr>
      </p:pic>
      <p:pic>
        <p:nvPicPr>
          <p:cNvPr id="145" name="Google Shape;145;p31"/>
          <p:cNvPicPr preferRelativeResize="0"/>
          <p:nvPr/>
        </p:nvPicPr>
        <p:blipFill>
          <a:blip r:embed="rId4">
            <a:alphaModFix/>
          </a:blip>
          <a:stretch>
            <a:fillRect/>
          </a:stretch>
        </p:blipFill>
        <p:spPr>
          <a:xfrm flipH="1">
            <a:off x="878301" y="1937875"/>
            <a:ext cx="2995925" cy="32056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0"/>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2800"/>
              <a:t>Credit Spreads - Check In</a:t>
            </a:r>
            <a:endParaRPr sz="2800"/>
          </a:p>
          <a:p>
            <a:pPr indent="0" lvl="0" marL="0" rtl="0" algn="l">
              <a:spcBef>
                <a:spcPts val="0"/>
              </a:spcBef>
              <a:spcAft>
                <a:spcPts val="0"/>
              </a:spcAft>
              <a:buNone/>
            </a:pPr>
            <a:r>
              <a:t/>
            </a:r>
            <a:endParaRPr b="1" sz="1600">
              <a:highlight>
                <a:schemeClr val="lt1"/>
              </a:highlight>
              <a:latin typeface="Open Sans"/>
              <a:ea typeface="Open Sans"/>
              <a:cs typeface="Open Sans"/>
              <a:sym typeface="Open Sans"/>
            </a:endParaRPr>
          </a:p>
        </p:txBody>
      </p:sp>
      <p:pic>
        <p:nvPicPr>
          <p:cNvPr id="208" name="Google Shape;208;p40"/>
          <p:cNvPicPr preferRelativeResize="0"/>
          <p:nvPr/>
        </p:nvPicPr>
        <p:blipFill>
          <a:blip r:embed="rId3">
            <a:alphaModFix/>
          </a:blip>
          <a:stretch>
            <a:fillRect/>
          </a:stretch>
        </p:blipFill>
        <p:spPr>
          <a:xfrm>
            <a:off x="2384250" y="1751550"/>
            <a:ext cx="4423926" cy="2334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1"/>
          <p:cNvSpPr txBox="1"/>
          <p:nvPr>
            <p:ph type="title"/>
          </p:nvPr>
        </p:nvSpPr>
        <p:spPr>
          <a:xfrm>
            <a:off x="1368500" y="982150"/>
            <a:ext cx="6479400" cy="98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Operations update with Jena</a:t>
            </a:r>
            <a:endParaRPr sz="2800"/>
          </a:p>
        </p:txBody>
      </p:sp>
      <p:pic>
        <p:nvPicPr>
          <p:cNvPr id="214" name="Google Shape;214;p41"/>
          <p:cNvPicPr preferRelativeResize="0"/>
          <p:nvPr/>
        </p:nvPicPr>
        <p:blipFill>
          <a:blip r:embed="rId3">
            <a:alphaModFix/>
          </a:blip>
          <a:stretch>
            <a:fillRect/>
          </a:stretch>
        </p:blipFill>
        <p:spPr>
          <a:xfrm>
            <a:off x="4750550" y="1678800"/>
            <a:ext cx="4393450" cy="4393450"/>
          </a:xfrm>
          <a:prstGeom prst="rect">
            <a:avLst/>
          </a:prstGeom>
          <a:noFill/>
          <a:ln>
            <a:noFill/>
          </a:ln>
        </p:spPr>
      </p:pic>
      <p:cxnSp>
        <p:nvCxnSpPr>
          <p:cNvPr id="215" name="Google Shape;215;p41"/>
          <p:cNvCxnSpPr/>
          <p:nvPr/>
        </p:nvCxnSpPr>
        <p:spPr>
          <a:xfrm flipH="1" rot="10800000">
            <a:off x="1508250" y="2028250"/>
            <a:ext cx="1449600" cy="8400"/>
          </a:xfrm>
          <a:prstGeom prst="straightConnector1">
            <a:avLst/>
          </a:prstGeom>
          <a:noFill/>
          <a:ln cap="flat" cmpd="sng" w="28575">
            <a:solidFill>
              <a:srgbClr val="B7DD79"/>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2"/>
          <p:cNvSpPr txBox="1"/>
          <p:nvPr>
            <p:ph type="title"/>
          </p:nvPr>
        </p:nvSpPr>
        <p:spPr>
          <a:xfrm>
            <a:off x="1048350" y="812050"/>
            <a:ext cx="7047300" cy="14583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Now Available:</a:t>
            </a:r>
            <a:endParaRPr/>
          </a:p>
          <a:p>
            <a:pPr indent="0" lvl="0" marL="0" rtl="0" algn="ctr">
              <a:spcBef>
                <a:spcPts val="0"/>
              </a:spcBef>
              <a:spcAft>
                <a:spcPts val="0"/>
              </a:spcAft>
              <a:buNone/>
            </a:pPr>
            <a:r>
              <a:rPr lang="en"/>
              <a:t>Digital Onboarding in Schwab Advisor Center</a:t>
            </a:r>
            <a:endParaRPr/>
          </a:p>
          <a:p>
            <a:pPr indent="0" lvl="0" marL="0" rtl="0" algn="ctr">
              <a:spcBef>
                <a:spcPts val="0"/>
              </a:spcBef>
              <a:spcAft>
                <a:spcPts val="0"/>
              </a:spcAft>
              <a:buNone/>
            </a:pPr>
            <a:r>
              <a:t/>
            </a:r>
            <a:endParaRPr/>
          </a:p>
        </p:txBody>
      </p:sp>
      <p:sp>
        <p:nvSpPr>
          <p:cNvPr id="221" name="Google Shape;221;p42"/>
          <p:cNvSpPr txBox="1"/>
          <p:nvPr>
            <p:ph idx="1" type="subTitle"/>
          </p:nvPr>
        </p:nvSpPr>
        <p:spPr>
          <a:xfrm>
            <a:off x="1084950" y="2935150"/>
            <a:ext cx="6974100" cy="12147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Onboarding clients just got easier! Advisors can now open TAMP accounts using Schwab’s Digital Client Onboarding tool.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5" name="Shape 225"/>
        <p:cNvGrpSpPr/>
        <p:nvPr/>
      </p:nvGrpSpPr>
      <p:grpSpPr>
        <a:xfrm>
          <a:off x="0" y="0"/>
          <a:ext cx="0" cy="0"/>
          <a:chOff x="0" y="0"/>
          <a:chExt cx="0" cy="0"/>
        </a:xfrm>
      </p:grpSpPr>
      <p:sp>
        <p:nvSpPr>
          <p:cNvPr id="226" name="Google Shape;226;p43"/>
          <p:cNvSpPr/>
          <p:nvPr/>
        </p:nvSpPr>
        <p:spPr>
          <a:xfrm>
            <a:off x="660850" y="2405700"/>
            <a:ext cx="3771900" cy="1677600"/>
          </a:xfrm>
          <a:prstGeom prst="roundRect">
            <a:avLst>
              <a:gd fmla="val 16667" name="adj"/>
            </a:avLst>
          </a:prstGeom>
          <a:solidFill>
            <a:srgbClr val="FFFFFF"/>
          </a:solidFill>
          <a:ln cap="flat" cmpd="sng" w="9525">
            <a:solidFill>
              <a:srgbClr val="B7DD79"/>
            </a:solidFill>
            <a:prstDash val="solid"/>
            <a:round/>
            <a:headEnd len="sm" w="sm" type="none"/>
            <a:tailEnd len="sm" w="sm" type="none"/>
          </a:ln>
          <a:effectLst>
            <a:outerShdw blurRad="414338" rotWithShape="0" algn="bl" dir="3000000" dist="6667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3"/>
          <p:cNvSpPr txBox="1"/>
          <p:nvPr/>
        </p:nvSpPr>
        <p:spPr>
          <a:xfrm>
            <a:off x="553150" y="2470650"/>
            <a:ext cx="4161300" cy="1547700"/>
          </a:xfrm>
          <a:prstGeom prst="rect">
            <a:avLst/>
          </a:prstGeom>
          <a:noFill/>
          <a:ln>
            <a:noFill/>
          </a:ln>
        </p:spPr>
        <p:txBody>
          <a:bodyPr anchorCtr="0" anchor="t" bIns="91425" lIns="91425" spcFirstLastPara="1" rIns="91425" wrap="square" tIns="91425">
            <a:spAutoFit/>
          </a:bodyPr>
          <a:lstStyle/>
          <a:p>
            <a:pPr indent="-342900" lvl="0" marL="457200" rtl="0" algn="l">
              <a:lnSpc>
                <a:spcPct val="82000"/>
              </a:lnSpc>
              <a:spcBef>
                <a:spcPts val="0"/>
              </a:spcBef>
              <a:spcAft>
                <a:spcPts val="0"/>
              </a:spcAft>
              <a:buClr>
                <a:srgbClr val="333333"/>
              </a:buClr>
              <a:buSzPts val="1800"/>
              <a:buFont typeface="Work Sans Light"/>
              <a:buChar char="●"/>
            </a:pPr>
            <a:r>
              <a:rPr lang="en" sz="1800">
                <a:solidFill>
                  <a:srgbClr val="333333"/>
                </a:solidFill>
                <a:latin typeface="Work Sans Light"/>
                <a:ea typeface="Work Sans Light"/>
                <a:cs typeface="Work Sans Light"/>
                <a:sym typeface="Work Sans Light"/>
              </a:rPr>
              <a:t>Import data from Wealthbox</a:t>
            </a:r>
            <a:endParaRPr sz="1800">
              <a:solidFill>
                <a:srgbClr val="333333"/>
              </a:solidFill>
              <a:latin typeface="Work Sans Light"/>
              <a:ea typeface="Work Sans Light"/>
              <a:cs typeface="Work Sans Light"/>
              <a:sym typeface="Work Sans Light"/>
            </a:endParaRPr>
          </a:p>
          <a:p>
            <a:pPr indent="-342900" lvl="0" marL="457200" rtl="0" algn="l">
              <a:lnSpc>
                <a:spcPct val="82000"/>
              </a:lnSpc>
              <a:spcBef>
                <a:spcPts val="0"/>
              </a:spcBef>
              <a:spcAft>
                <a:spcPts val="0"/>
              </a:spcAft>
              <a:buClr>
                <a:srgbClr val="333333"/>
              </a:buClr>
              <a:buSzPts val="1800"/>
              <a:buFont typeface="Work Sans Light"/>
              <a:buChar char="●"/>
            </a:pPr>
            <a:r>
              <a:rPr lang="en" sz="1800">
                <a:solidFill>
                  <a:srgbClr val="333333"/>
                </a:solidFill>
                <a:latin typeface="Work Sans Light"/>
                <a:ea typeface="Work Sans Light"/>
                <a:cs typeface="Work Sans Light"/>
                <a:sym typeface="Work Sans Light"/>
              </a:rPr>
              <a:t>Many accounts, one workflow</a:t>
            </a:r>
            <a:endParaRPr sz="1800">
              <a:solidFill>
                <a:srgbClr val="333333"/>
              </a:solidFill>
              <a:latin typeface="Work Sans Light"/>
              <a:ea typeface="Work Sans Light"/>
              <a:cs typeface="Work Sans Light"/>
              <a:sym typeface="Work Sans Light"/>
            </a:endParaRPr>
          </a:p>
          <a:p>
            <a:pPr indent="-342900" lvl="0" marL="457200" rtl="0" algn="l">
              <a:lnSpc>
                <a:spcPct val="82000"/>
              </a:lnSpc>
              <a:spcBef>
                <a:spcPts val="0"/>
              </a:spcBef>
              <a:spcAft>
                <a:spcPts val="0"/>
              </a:spcAft>
              <a:buClr>
                <a:srgbClr val="333333"/>
              </a:buClr>
              <a:buSzPts val="1800"/>
              <a:buFont typeface="Work Sans Light"/>
              <a:buChar char="●"/>
            </a:pPr>
            <a:r>
              <a:rPr lang="en" sz="1800">
                <a:solidFill>
                  <a:srgbClr val="333333"/>
                </a:solidFill>
                <a:latin typeface="Work Sans Light"/>
                <a:ea typeface="Work Sans Light"/>
                <a:cs typeface="Work Sans Light"/>
                <a:sym typeface="Work Sans Light"/>
              </a:rPr>
              <a:t>Validate transfers instantly</a:t>
            </a:r>
            <a:endParaRPr sz="1800">
              <a:solidFill>
                <a:srgbClr val="333333"/>
              </a:solidFill>
              <a:latin typeface="Work Sans Light"/>
              <a:ea typeface="Work Sans Light"/>
              <a:cs typeface="Work Sans Light"/>
              <a:sym typeface="Work Sans Light"/>
            </a:endParaRPr>
          </a:p>
          <a:p>
            <a:pPr indent="-342900" lvl="0" marL="457200" rtl="0" algn="l">
              <a:lnSpc>
                <a:spcPct val="82000"/>
              </a:lnSpc>
              <a:spcBef>
                <a:spcPts val="0"/>
              </a:spcBef>
              <a:spcAft>
                <a:spcPts val="0"/>
              </a:spcAft>
              <a:buClr>
                <a:srgbClr val="333333"/>
              </a:buClr>
              <a:buSzPts val="1800"/>
              <a:buFont typeface="Work Sans Light"/>
              <a:buChar char="●"/>
            </a:pPr>
            <a:r>
              <a:rPr lang="en" sz="1800">
                <a:solidFill>
                  <a:srgbClr val="333333"/>
                </a:solidFill>
                <a:latin typeface="Work Sans Light"/>
                <a:ea typeface="Work Sans Light"/>
                <a:cs typeface="Work Sans Light"/>
                <a:sym typeface="Work Sans Light"/>
              </a:rPr>
              <a:t>Super fast processing</a:t>
            </a:r>
            <a:endParaRPr sz="1800">
              <a:solidFill>
                <a:srgbClr val="333333"/>
              </a:solidFill>
              <a:latin typeface="Work Sans Light"/>
              <a:ea typeface="Work Sans Light"/>
              <a:cs typeface="Work Sans Light"/>
              <a:sym typeface="Work Sans Light"/>
            </a:endParaRPr>
          </a:p>
          <a:p>
            <a:pPr indent="-342900" lvl="0" marL="457200" rtl="0" algn="l">
              <a:lnSpc>
                <a:spcPct val="82000"/>
              </a:lnSpc>
              <a:spcBef>
                <a:spcPts val="0"/>
              </a:spcBef>
              <a:spcAft>
                <a:spcPts val="0"/>
              </a:spcAft>
              <a:buClr>
                <a:srgbClr val="333333"/>
              </a:buClr>
              <a:buSzPts val="1800"/>
              <a:buFont typeface="Work Sans Light"/>
              <a:buChar char="●"/>
            </a:pPr>
            <a:r>
              <a:rPr lang="en" sz="1800">
                <a:solidFill>
                  <a:srgbClr val="333333"/>
                </a:solidFill>
                <a:latin typeface="Work Sans Light"/>
                <a:ea typeface="Work Sans Light"/>
                <a:cs typeface="Work Sans Light"/>
                <a:sym typeface="Work Sans Light"/>
              </a:rPr>
              <a:t>Less NIGOs</a:t>
            </a:r>
            <a:endParaRPr sz="1800">
              <a:solidFill>
                <a:srgbClr val="333333"/>
              </a:solidFill>
              <a:latin typeface="Work Sans Light"/>
              <a:ea typeface="Work Sans Light"/>
              <a:cs typeface="Work Sans Light"/>
              <a:sym typeface="Work Sans Light"/>
            </a:endParaRPr>
          </a:p>
          <a:p>
            <a:pPr indent="-342900" lvl="0" marL="457200" rtl="0" algn="l">
              <a:lnSpc>
                <a:spcPct val="82000"/>
              </a:lnSpc>
              <a:spcBef>
                <a:spcPts val="0"/>
              </a:spcBef>
              <a:spcAft>
                <a:spcPts val="0"/>
              </a:spcAft>
              <a:buClr>
                <a:srgbClr val="333333"/>
              </a:buClr>
              <a:buSzPts val="1800"/>
              <a:buFont typeface="Work Sans Light"/>
              <a:buChar char="●"/>
            </a:pPr>
            <a:r>
              <a:rPr lang="en" sz="1800">
                <a:solidFill>
                  <a:srgbClr val="333333"/>
                </a:solidFill>
                <a:latin typeface="Work Sans Light"/>
                <a:ea typeface="Work Sans Light"/>
                <a:cs typeface="Work Sans Light"/>
                <a:sym typeface="Work Sans Light"/>
              </a:rPr>
              <a:t>Schwab Alliance Logins</a:t>
            </a:r>
            <a:endParaRPr sz="1800">
              <a:solidFill>
                <a:srgbClr val="333333"/>
              </a:solidFill>
              <a:latin typeface="Work Sans Light"/>
              <a:ea typeface="Work Sans Light"/>
              <a:cs typeface="Work Sans Light"/>
              <a:sym typeface="Work Sans Light"/>
            </a:endParaRPr>
          </a:p>
        </p:txBody>
      </p:sp>
      <p:sp>
        <p:nvSpPr>
          <p:cNvPr id="228" name="Google Shape;228;p43"/>
          <p:cNvSpPr txBox="1"/>
          <p:nvPr/>
        </p:nvSpPr>
        <p:spPr>
          <a:xfrm>
            <a:off x="828100" y="3052050"/>
            <a:ext cx="3437400" cy="384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t/>
            </a:r>
            <a:endParaRPr sz="1300">
              <a:solidFill>
                <a:srgbClr val="333333"/>
              </a:solidFill>
              <a:latin typeface="Open Sans"/>
              <a:ea typeface="Open Sans"/>
              <a:cs typeface="Open Sans"/>
              <a:sym typeface="Open Sans"/>
            </a:endParaRPr>
          </a:p>
        </p:txBody>
      </p:sp>
      <p:sp>
        <p:nvSpPr>
          <p:cNvPr id="229" name="Google Shape;229;p43"/>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Pros &amp; Cons</a:t>
            </a:r>
            <a:endParaRPr/>
          </a:p>
        </p:txBody>
      </p:sp>
      <p:sp>
        <p:nvSpPr>
          <p:cNvPr id="230" name="Google Shape;230;p43"/>
          <p:cNvSpPr/>
          <p:nvPr/>
        </p:nvSpPr>
        <p:spPr>
          <a:xfrm>
            <a:off x="4822050" y="2405700"/>
            <a:ext cx="3771900" cy="1677600"/>
          </a:xfrm>
          <a:prstGeom prst="roundRect">
            <a:avLst>
              <a:gd fmla="val 16667" name="adj"/>
            </a:avLst>
          </a:prstGeom>
          <a:solidFill>
            <a:srgbClr val="FFFFFF"/>
          </a:solidFill>
          <a:ln cap="flat" cmpd="sng" w="9525">
            <a:solidFill>
              <a:srgbClr val="B7DD79"/>
            </a:solidFill>
            <a:prstDash val="solid"/>
            <a:round/>
            <a:headEnd len="sm" w="sm" type="none"/>
            <a:tailEnd len="sm" w="sm" type="none"/>
          </a:ln>
          <a:effectLst>
            <a:outerShdw blurRad="414338" rotWithShape="0" algn="bl" dir="3000000" dist="6667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43"/>
          <p:cNvSpPr txBox="1"/>
          <p:nvPr/>
        </p:nvSpPr>
        <p:spPr>
          <a:xfrm>
            <a:off x="4760975" y="2497650"/>
            <a:ext cx="4227000" cy="1493700"/>
          </a:xfrm>
          <a:prstGeom prst="rect">
            <a:avLst/>
          </a:prstGeom>
          <a:noFill/>
          <a:ln>
            <a:noFill/>
          </a:ln>
        </p:spPr>
        <p:txBody>
          <a:bodyPr anchorCtr="0" anchor="t" bIns="91425" lIns="91425" spcFirstLastPara="1" rIns="91425" wrap="square" tIns="91425">
            <a:spAutoFit/>
          </a:bodyPr>
          <a:lstStyle/>
          <a:p>
            <a:pPr indent="-342900" lvl="0" marL="457200" rtl="0" algn="l">
              <a:lnSpc>
                <a:spcPct val="82000"/>
              </a:lnSpc>
              <a:spcBef>
                <a:spcPts val="0"/>
              </a:spcBef>
              <a:spcAft>
                <a:spcPts val="0"/>
              </a:spcAft>
              <a:buClr>
                <a:srgbClr val="333333"/>
              </a:buClr>
              <a:buSzPts val="1800"/>
              <a:buFont typeface="Work Sans Light"/>
              <a:buChar char="●"/>
            </a:pPr>
            <a:r>
              <a:rPr lang="en" sz="1800">
                <a:solidFill>
                  <a:srgbClr val="333333"/>
                </a:solidFill>
                <a:latin typeface="Work Sans Light"/>
                <a:ea typeface="Work Sans Light"/>
                <a:cs typeface="Work Sans Light"/>
                <a:sym typeface="Work Sans Light"/>
              </a:rPr>
              <a:t>Moneylink Limitations</a:t>
            </a:r>
            <a:endParaRPr sz="1800">
              <a:solidFill>
                <a:srgbClr val="333333"/>
              </a:solidFill>
              <a:latin typeface="Work Sans Light"/>
              <a:ea typeface="Work Sans Light"/>
              <a:cs typeface="Work Sans Light"/>
              <a:sym typeface="Work Sans Light"/>
            </a:endParaRPr>
          </a:p>
          <a:p>
            <a:pPr indent="-342900" lvl="0" marL="457200" rtl="0" algn="l">
              <a:lnSpc>
                <a:spcPct val="82000"/>
              </a:lnSpc>
              <a:spcBef>
                <a:spcPts val="0"/>
              </a:spcBef>
              <a:spcAft>
                <a:spcPts val="0"/>
              </a:spcAft>
              <a:buClr>
                <a:srgbClr val="333333"/>
              </a:buClr>
              <a:buSzPts val="1800"/>
              <a:buFont typeface="Work Sans Light"/>
              <a:buChar char="●"/>
            </a:pPr>
            <a:r>
              <a:rPr lang="en" sz="1800">
                <a:solidFill>
                  <a:srgbClr val="333333"/>
                </a:solidFill>
                <a:latin typeface="Work Sans Light"/>
                <a:ea typeface="Work Sans Light"/>
                <a:cs typeface="Work Sans Light"/>
                <a:sym typeface="Work Sans Light"/>
              </a:rPr>
              <a:t>Limited Registration Selection</a:t>
            </a:r>
            <a:endParaRPr sz="1800">
              <a:solidFill>
                <a:srgbClr val="333333"/>
              </a:solidFill>
              <a:latin typeface="Work Sans Light"/>
              <a:ea typeface="Work Sans Light"/>
              <a:cs typeface="Work Sans Light"/>
              <a:sym typeface="Work Sans Light"/>
            </a:endParaRPr>
          </a:p>
          <a:p>
            <a:pPr indent="-342900" lvl="0" marL="457200" rtl="0" algn="l">
              <a:lnSpc>
                <a:spcPct val="82000"/>
              </a:lnSpc>
              <a:spcBef>
                <a:spcPts val="0"/>
              </a:spcBef>
              <a:spcAft>
                <a:spcPts val="0"/>
              </a:spcAft>
              <a:buClr>
                <a:srgbClr val="333333"/>
              </a:buClr>
              <a:buSzPts val="1800"/>
              <a:buFont typeface="Work Sans Light"/>
              <a:buChar char="●"/>
            </a:pPr>
            <a:r>
              <a:rPr lang="en" sz="1800">
                <a:solidFill>
                  <a:srgbClr val="333333"/>
                </a:solidFill>
                <a:latin typeface="Work Sans Light"/>
                <a:ea typeface="Work Sans Light"/>
                <a:cs typeface="Work Sans Light"/>
                <a:sym typeface="Work Sans Light"/>
              </a:rPr>
              <a:t>No IPS tool</a:t>
            </a:r>
            <a:endParaRPr sz="1800">
              <a:solidFill>
                <a:srgbClr val="333333"/>
              </a:solidFill>
              <a:latin typeface="Work Sans Light"/>
              <a:ea typeface="Work Sans Light"/>
              <a:cs typeface="Work Sans Light"/>
              <a:sym typeface="Work Sans Light"/>
            </a:endParaRPr>
          </a:p>
          <a:p>
            <a:pPr indent="0" lvl="0" marL="457200" rtl="0" algn="l">
              <a:lnSpc>
                <a:spcPct val="82000"/>
              </a:lnSpc>
              <a:spcBef>
                <a:spcPts val="0"/>
              </a:spcBef>
              <a:spcAft>
                <a:spcPts val="0"/>
              </a:spcAft>
              <a:buNone/>
            </a:pPr>
            <a:r>
              <a:t/>
            </a:r>
            <a:endParaRPr sz="1800">
              <a:solidFill>
                <a:srgbClr val="333333"/>
              </a:solidFill>
              <a:latin typeface="Work Sans Light"/>
              <a:ea typeface="Work Sans Light"/>
              <a:cs typeface="Work Sans Light"/>
              <a:sym typeface="Work Sans Light"/>
            </a:endParaRPr>
          </a:p>
          <a:p>
            <a:pPr indent="0" lvl="0" marL="0" rtl="0" algn="l">
              <a:spcBef>
                <a:spcPts val="0"/>
              </a:spcBef>
              <a:spcAft>
                <a:spcPts val="0"/>
              </a:spcAft>
              <a:buNone/>
            </a:pPr>
            <a:r>
              <a:t/>
            </a:r>
            <a:endParaRPr sz="1300">
              <a:solidFill>
                <a:srgbClr val="333333"/>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300">
              <a:solidFill>
                <a:srgbClr val="333333"/>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4"/>
          <p:cNvSpPr txBox="1"/>
          <p:nvPr>
            <p:ph type="title"/>
          </p:nvPr>
        </p:nvSpPr>
        <p:spPr>
          <a:xfrm>
            <a:off x="553150" y="783000"/>
            <a:ext cx="4188000" cy="104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30"/>
              <a:t>Wealthbox + Schwab</a:t>
            </a:r>
            <a:endParaRPr sz="2830"/>
          </a:p>
        </p:txBody>
      </p:sp>
      <p:sp>
        <p:nvSpPr>
          <p:cNvPr id="237" name="Google Shape;237;p44"/>
          <p:cNvSpPr txBox="1"/>
          <p:nvPr>
            <p:ph idx="1" type="body"/>
          </p:nvPr>
        </p:nvSpPr>
        <p:spPr>
          <a:xfrm>
            <a:off x="553150" y="1824750"/>
            <a:ext cx="3605700" cy="293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i="1" lang="en" sz="1500">
                <a:solidFill>
                  <a:srgbClr val="455056"/>
                </a:solidFill>
                <a:highlight>
                  <a:srgbClr val="FFFFFF"/>
                </a:highlight>
                <a:latin typeface="Arial"/>
                <a:ea typeface="Arial"/>
                <a:cs typeface="Arial"/>
                <a:sym typeface="Arial"/>
              </a:rPr>
              <a:t>The integration between Wealthbox and Schwab Advisor Services™ allows users to send contact details from Wealthbox seamlessly into Schwab Advisor Center® to be imported into a Schwab Digital Account Envelope.</a:t>
            </a:r>
            <a:endParaRPr i="1" sz="1500">
              <a:solidFill>
                <a:srgbClr val="455056"/>
              </a:solidFill>
              <a:highlight>
                <a:srgbClr val="FFFFFF"/>
              </a:highlight>
              <a:latin typeface="Arial"/>
              <a:ea typeface="Arial"/>
              <a:cs typeface="Arial"/>
              <a:sym typeface="Arial"/>
            </a:endParaRPr>
          </a:p>
          <a:p>
            <a:pPr indent="0" lvl="0" marL="0" rtl="0" algn="l">
              <a:spcBef>
                <a:spcPts val="1200"/>
              </a:spcBef>
              <a:spcAft>
                <a:spcPts val="0"/>
              </a:spcAft>
              <a:buClr>
                <a:schemeClr val="dk1"/>
              </a:buClr>
              <a:buSzPts val="1100"/>
              <a:buFont typeface="Arial"/>
              <a:buNone/>
            </a:pPr>
            <a:r>
              <a:rPr lang="en" sz="1500" u="sng">
                <a:solidFill>
                  <a:schemeClr val="hlink"/>
                </a:solidFill>
                <a:highlight>
                  <a:srgbClr val="FFFFFF"/>
                </a:highlight>
                <a:latin typeface="Arial"/>
                <a:ea typeface="Arial"/>
                <a:cs typeface="Arial"/>
                <a:sym typeface="Arial"/>
                <a:hlinkClick r:id="rId3"/>
              </a:rPr>
              <a:t>How to Enable the Integration</a:t>
            </a:r>
            <a:endParaRPr sz="1500">
              <a:solidFill>
                <a:srgbClr val="455056"/>
              </a:solidFill>
              <a:highlight>
                <a:srgbClr val="FFFFFF"/>
              </a:highlight>
              <a:latin typeface="Arial"/>
              <a:ea typeface="Arial"/>
              <a:cs typeface="Arial"/>
              <a:sym typeface="Arial"/>
            </a:endParaRPr>
          </a:p>
          <a:p>
            <a:pPr indent="0" lvl="0" marL="0" rtl="0" algn="l">
              <a:spcBef>
                <a:spcPts val="1200"/>
              </a:spcBef>
              <a:spcAft>
                <a:spcPts val="1200"/>
              </a:spcAft>
              <a:buClr>
                <a:schemeClr val="dk1"/>
              </a:buClr>
              <a:buSzPts val="1100"/>
              <a:buFont typeface="Arial"/>
              <a:buNone/>
            </a:pPr>
            <a:r>
              <a:rPr lang="en" sz="1500" u="sng">
                <a:solidFill>
                  <a:schemeClr val="hlink"/>
                </a:solidFill>
                <a:highlight>
                  <a:srgbClr val="FFFFFF"/>
                </a:highlight>
                <a:latin typeface="Arial"/>
                <a:ea typeface="Arial"/>
                <a:cs typeface="Arial"/>
                <a:sym typeface="Arial"/>
                <a:hlinkClick r:id="rId4"/>
              </a:rPr>
              <a:t>How to send data to Schwab</a:t>
            </a:r>
            <a:endParaRPr sz="1500">
              <a:solidFill>
                <a:srgbClr val="455056"/>
              </a:solidFill>
              <a:highlight>
                <a:srgbClr val="FFFFFF"/>
              </a:highlight>
              <a:latin typeface="Arial"/>
              <a:ea typeface="Arial"/>
              <a:cs typeface="Arial"/>
              <a:sym typeface="Arial"/>
            </a:endParaRPr>
          </a:p>
        </p:txBody>
      </p:sp>
      <p:pic>
        <p:nvPicPr>
          <p:cNvPr id="238" name="Google Shape;238;p44" title="Screenshot 2025-05-13 at 3.49.16 PM.png"/>
          <p:cNvPicPr preferRelativeResize="0"/>
          <p:nvPr>
            <p:ph idx="2" type="pic"/>
          </p:nvPr>
        </p:nvPicPr>
        <p:blipFill rotWithShape="1">
          <a:blip r:embed="rId5">
            <a:alphaModFix/>
          </a:blip>
          <a:srcRect b="11604" l="0" r="0" t="11596"/>
          <a:stretch/>
        </p:blipFill>
        <p:spPr>
          <a:xfrm>
            <a:off x="5086150" y="1232525"/>
            <a:ext cx="3354600" cy="3131100"/>
          </a:xfrm>
          <a:prstGeom prst="roundRect">
            <a:avLst>
              <a:gd fmla="val 16667" name="adj"/>
            </a:avLst>
          </a:prstGeom>
        </p:spPr>
      </p:pic>
      <p:cxnSp>
        <p:nvCxnSpPr>
          <p:cNvPr id="239" name="Google Shape;239;p44"/>
          <p:cNvCxnSpPr/>
          <p:nvPr/>
        </p:nvCxnSpPr>
        <p:spPr>
          <a:xfrm flipH="1" rot="10800000">
            <a:off x="646050" y="1557025"/>
            <a:ext cx="1449600" cy="8400"/>
          </a:xfrm>
          <a:prstGeom prst="straightConnector1">
            <a:avLst/>
          </a:prstGeom>
          <a:noFill/>
          <a:ln cap="flat" cmpd="sng" w="28575">
            <a:solidFill>
              <a:srgbClr val="B7DD79"/>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5"/>
          <p:cNvSpPr txBox="1"/>
          <p:nvPr>
            <p:ph type="title"/>
          </p:nvPr>
        </p:nvSpPr>
        <p:spPr>
          <a:xfrm>
            <a:off x="553150" y="783000"/>
            <a:ext cx="4188000" cy="104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730"/>
              <a:t>Use your TAMP Master!</a:t>
            </a:r>
            <a:endParaRPr sz="2530"/>
          </a:p>
        </p:txBody>
      </p:sp>
      <p:sp>
        <p:nvSpPr>
          <p:cNvPr id="245" name="Google Shape;245;p45"/>
          <p:cNvSpPr txBox="1"/>
          <p:nvPr>
            <p:ph idx="1" type="body"/>
          </p:nvPr>
        </p:nvSpPr>
        <p:spPr>
          <a:xfrm>
            <a:off x="553150" y="1824750"/>
            <a:ext cx="3605700" cy="2937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1"/>
              </a:buClr>
              <a:buSzPts val="1100"/>
              <a:buFont typeface="Arial"/>
              <a:buNone/>
            </a:pPr>
            <a:r>
              <a:rPr lang="en" sz="1500">
                <a:solidFill>
                  <a:srgbClr val="455056"/>
                </a:solidFill>
                <a:highlight>
                  <a:srgbClr val="FFFFFF"/>
                </a:highlight>
                <a:latin typeface="Arial"/>
                <a:ea typeface="Arial"/>
                <a:cs typeface="Arial"/>
                <a:sym typeface="Arial"/>
              </a:rPr>
              <a:t>When you arrive at the master </a:t>
            </a:r>
            <a:r>
              <a:rPr lang="en" sz="1500">
                <a:solidFill>
                  <a:srgbClr val="455056"/>
                </a:solidFill>
                <a:highlight>
                  <a:srgbClr val="FFFFFF"/>
                </a:highlight>
                <a:latin typeface="Arial"/>
                <a:ea typeface="Arial"/>
                <a:cs typeface="Arial"/>
                <a:sym typeface="Arial"/>
              </a:rPr>
              <a:t>account section, enter the master that was created for use with XY Investment Solutions as TAMP. You’ll know it’s right when you see “Affiliated TAMP for this account.” For reference, our master number is 0803-4273. </a:t>
            </a:r>
            <a:endParaRPr sz="1500">
              <a:solidFill>
                <a:srgbClr val="455056"/>
              </a:solidFill>
              <a:highlight>
                <a:srgbClr val="FFFFFF"/>
              </a:highlight>
              <a:latin typeface="Arial"/>
              <a:ea typeface="Arial"/>
              <a:cs typeface="Arial"/>
              <a:sym typeface="Arial"/>
            </a:endParaRPr>
          </a:p>
          <a:p>
            <a:pPr indent="0" lvl="0" marL="0" rtl="0" algn="l">
              <a:spcBef>
                <a:spcPts val="1200"/>
              </a:spcBef>
              <a:spcAft>
                <a:spcPts val="1200"/>
              </a:spcAft>
              <a:buClr>
                <a:schemeClr val="dk1"/>
              </a:buClr>
              <a:buSzPts val="1100"/>
              <a:buFont typeface="Arial"/>
              <a:buNone/>
            </a:pPr>
            <a:r>
              <a:rPr b="1" lang="en" sz="1500">
                <a:solidFill>
                  <a:srgbClr val="455056"/>
                </a:solidFill>
                <a:highlight>
                  <a:srgbClr val="FFFFFF"/>
                </a:highlight>
                <a:latin typeface="Arial"/>
                <a:ea typeface="Arial"/>
                <a:cs typeface="Arial"/>
                <a:sym typeface="Arial"/>
              </a:rPr>
              <a:t>CLICK</a:t>
            </a:r>
            <a:r>
              <a:rPr b="1" lang="en" sz="1500">
                <a:solidFill>
                  <a:srgbClr val="455056"/>
                </a:solidFill>
                <a:highlight>
                  <a:srgbClr val="FFFFFF"/>
                </a:highlight>
                <a:latin typeface="Arial"/>
                <a:ea typeface="Arial"/>
                <a:cs typeface="Arial"/>
                <a:sym typeface="Arial"/>
              </a:rPr>
              <a:t> NO </a:t>
            </a:r>
            <a:r>
              <a:rPr lang="en" sz="1500">
                <a:solidFill>
                  <a:srgbClr val="455056"/>
                </a:solidFill>
                <a:highlight>
                  <a:srgbClr val="FFFFFF"/>
                </a:highlight>
                <a:latin typeface="Arial"/>
                <a:ea typeface="Arial"/>
                <a:cs typeface="Arial"/>
                <a:sym typeface="Arial"/>
              </a:rPr>
              <a:t>for “</a:t>
            </a:r>
            <a:r>
              <a:rPr i="1" lang="en" sz="1500">
                <a:solidFill>
                  <a:srgbClr val="455056"/>
                </a:solidFill>
                <a:highlight>
                  <a:srgbClr val="FFFFFF"/>
                </a:highlight>
                <a:latin typeface="Arial"/>
                <a:ea typeface="Arial"/>
                <a:cs typeface="Arial"/>
                <a:sym typeface="Arial"/>
              </a:rPr>
              <a:t>Are you assigning a money manager</a:t>
            </a:r>
            <a:r>
              <a:rPr lang="en" sz="1500">
                <a:solidFill>
                  <a:srgbClr val="455056"/>
                </a:solidFill>
                <a:highlight>
                  <a:srgbClr val="FFFFFF"/>
                </a:highlight>
                <a:latin typeface="Arial"/>
                <a:ea typeface="Arial"/>
                <a:cs typeface="Arial"/>
                <a:sym typeface="Arial"/>
              </a:rPr>
              <a:t>?” The TAMP is already being added via your TAMP master number. </a:t>
            </a:r>
            <a:endParaRPr sz="1500">
              <a:solidFill>
                <a:srgbClr val="455056"/>
              </a:solidFill>
              <a:highlight>
                <a:srgbClr val="FFFFFF"/>
              </a:highlight>
              <a:latin typeface="Arial"/>
              <a:ea typeface="Arial"/>
              <a:cs typeface="Arial"/>
              <a:sym typeface="Arial"/>
            </a:endParaRPr>
          </a:p>
        </p:txBody>
      </p:sp>
      <p:pic>
        <p:nvPicPr>
          <p:cNvPr id="246" name="Google Shape;246;p45" title="Screenshot 2025-05-13 at 4.29.44 PM.png"/>
          <p:cNvPicPr preferRelativeResize="0"/>
          <p:nvPr>
            <p:ph idx="2" type="pic"/>
          </p:nvPr>
        </p:nvPicPr>
        <p:blipFill rotWithShape="1">
          <a:blip r:embed="rId3">
            <a:alphaModFix/>
          </a:blip>
          <a:srcRect b="0" l="1909" r="61161" t="0"/>
          <a:stretch/>
        </p:blipFill>
        <p:spPr>
          <a:xfrm>
            <a:off x="5086150" y="1232525"/>
            <a:ext cx="3354600" cy="3131100"/>
          </a:xfrm>
          <a:prstGeom prst="roundRect">
            <a:avLst>
              <a:gd fmla="val 16667" name="adj"/>
            </a:avLst>
          </a:prstGeom>
        </p:spPr>
      </p:pic>
      <p:cxnSp>
        <p:nvCxnSpPr>
          <p:cNvPr id="247" name="Google Shape;247;p45"/>
          <p:cNvCxnSpPr/>
          <p:nvPr/>
        </p:nvCxnSpPr>
        <p:spPr>
          <a:xfrm flipH="1" rot="10800000">
            <a:off x="646050" y="1557025"/>
            <a:ext cx="1449600" cy="8400"/>
          </a:xfrm>
          <a:prstGeom prst="straightConnector1">
            <a:avLst/>
          </a:prstGeom>
          <a:noFill/>
          <a:ln cap="flat" cmpd="sng" w="28575">
            <a:solidFill>
              <a:srgbClr val="B7DD79"/>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6"/>
          <p:cNvSpPr txBox="1"/>
          <p:nvPr>
            <p:ph type="title"/>
          </p:nvPr>
        </p:nvSpPr>
        <p:spPr>
          <a:xfrm>
            <a:off x="223675" y="288800"/>
            <a:ext cx="5944800" cy="104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530"/>
              <a:t>TAMP Authorization Requirements</a:t>
            </a:r>
            <a:endParaRPr sz="2330"/>
          </a:p>
        </p:txBody>
      </p:sp>
      <p:cxnSp>
        <p:nvCxnSpPr>
          <p:cNvPr id="253" name="Google Shape;253;p46"/>
          <p:cNvCxnSpPr/>
          <p:nvPr/>
        </p:nvCxnSpPr>
        <p:spPr>
          <a:xfrm flipH="1" rot="10800000">
            <a:off x="646050" y="1557025"/>
            <a:ext cx="1449600" cy="8400"/>
          </a:xfrm>
          <a:prstGeom prst="straightConnector1">
            <a:avLst/>
          </a:prstGeom>
          <a:noFill/>
          <a:ln cap="flat" cmpd="sng" w="28575">
            <a:solidFill>
              <a:srgbClr val="B7DD79"/>
            </a:solidFill>
            <a:prstDash val="solid"/>
            <a:round/>
            <a:headEnd len="med" w="med" type="none"/>
            <a:tailEnd len="med" w="med" type="none"/>
          </a:ln>
        </p:spPr>
      </p:cxnSp>
      <p:pic>
        <p:nvPicPr>
          <p:cNvPr id="254" name="Google Shape;254;p46" title="Screenshot 2025-05-13 at 4.32.43 PM.png"/>
          <p:cNvPicPr preferRelativeResize="0"/>
          <p:nvPr/>
        </p:nvPicPr>
        <p:blipFill>
          <a:blip r:embed="rId3">
            <a:alphaModFix/>
          </a:blip>
          <a:stretch>
            <a:fillRect/>
          </a:stretch>
        </p:blipFill>
        <p:spPr>
          <a:xfrm>
            <a:off x="223675" y="1006750"/>
            <a:ext cx="8766725" cy="3587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7"/>
          <p:cNvSpPr txBox="1"/>
          <p:nvPr>
            <p:ph type="title"/>
          </p:nvPr>
        </p:nvSpPr>
        <p:spPr>
          <a:xfrm>
            <a:off x="1048350" y="1004250"/>
            <a:ext cx="7047300" cy="14583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Work Sans"/>
                <a:ea typeface="Work Sans"/>
                <a:cs typeface="Work Sans"/>
                <a:sym typeface="Work Sans"/>
              </a:rPr>
              <a:t>Important Notice Regarding Moneylink</a:t>
            </a:r>
            <a:endParaRPr b="1">
              <a:latin typeface="Work Sans"/>
              <a:ea typeface="Work Sans"/>
              <a:cs typeface="Work Sans"/>
              <a:sym typeface="Work Sans"/>
            </a:endParaRPr>
          </a:p>
          <a:p>
            <a:pPr indent="0" lvl="0" marL="0" rtl="0" algn="ctr">
              <a:spcBef>
                <a:spcPts val="0"/>
              </a:spcBef>
              <a:spcAft>
                <a:spcPts val="0"/>
              </a:spcAft>
              <a:buNone/>
            </a:pPr>
            <a:r>
              <a:t/>
            </a:r>
            <a:endParaRPr/>
          </a:p>
        </p:txBody>
      </p:sp>
      <p:sp>
        <p:nvSpPr>
          <p:cNvPr id="260" name="Google Shape;260;p47"/>
          <p:cNvSpPr txBox="1"/>
          <p:nvPr>
            <p:ph idx="1" type="subTitle"/>
          </p:nvPr>
        </p:nvSpPr>
        <p:spPr>
          <a:xfrm>
            <a:off x="127350" y="2788700"/>
            <a:ext cx="8889300" cy="121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688"/>
              <a:buNone/>
            </a:pPr>
            <a:r>
              <a:rPr lang="en" sz="1775"/>
              <a:t>When adding Moneylink in the Digital Onboarding tool, the TAMP will not be given IA Authority. You will need to submit a separate service request to our team add the TAMP IA authority. Your client will receive a Docusign.</a:t>
            </a:r>
            <a:endParaRPr sz="1775"/>
          </a:p>
          <a:p>
            <a:pPr indent="0" lvl="0" marL="0" rtl="0" algn="ctr">
              <a:spcBef>
                <a:spcPts val="1200"/>
              </a:spcBef>
              <a:spcAft>
                <a:spcPts val="1200"/>
              </a:spcAft>
              <a:buSzPts val="688"/>
              <a:buNone/>
            </a:pPr>
            <a:r>
              <a:rPr lang="en" sz="1775"/>
              <a:t>(Without this we cannot process Moneylink transactions on your behalf.)</a:t>
            </a:r>
            <a:endParaRPr sz="1775"/>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8"/>
          <p:cNvSpPr txBox="1"/>
          <p:nvPr>
            <p:ph type="title"/>
          </p:nvPr>
        </p:nvSpPr>
        <p:spPr>
          <a:xfrm>
            <a:off x="553150" y="783000"/>
            <a:ext cx="4188000" cy="104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30"/>
              <a:t>Disclosure Delivery</a:t>
            </a:r>
            <a:endParaRPr sz="2830"/>
          </a:p>
        </p:txBody>
      </p:sp>
      <p:sp>
        <p:nvSpPr>
          <p:cNvPr id="266" name="Google Shape;266;p48"/>
          <p:cNvSpPr txBox="1"/>
          <p:nvPr>
            <p:ph idx="1" type="body"/>
          </p:nvPr>
        </p:nvSpPr>
        <p:spPr>
          <a:xfrm>
            <a:off x="553150" y="1824750"/>
            <a:ext cx="3605700" cy="293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500">
                <a:solidFill>
                  <a:srgbClr val="455056"/>
                </a:solidFill>
                <a:highlight>
                  <a:srgbClr val="FFFFFF"/>
                </a:highlight>
                <a:latin typeface="Arial"/>
                <a:ea typeface="Arial"/>
                <a:cs typeface="Arial"/>
                <a:sym typeface="Arial"/>
              </a:rPr>
              <a:t>Advisors are </a:t>
            </a:r>
            <a:r>
              <a:rPr b="1" lang="en" sz="1500">
                <a:solidFill>
                  <a:srgbClr val="455056"/>
                </a:solidFill>
                <a:highlight>
                  <a:srgbClr val="FFFFFF"/>
                </a:highlight>
                <a:latin typeface="Arial"/>
                <a:ea typeface="Arial"/>
                <a:cs typeface="Arial"/>
                <a:sym typeface="Arial"/>
              </a:rPr>
              <a:t>required</a:t>
            </a:r>
            <a:r>
              <a:rPr lang="en" sz="1500">
                <a:solidFill>
                  <a:srgbClr val="455056"/>
                </a:solidFill>
                <a:highlight>
                  <a:srgbClr val="FFFFFF"/>
                </a:highlight>
                <a:latin typeface="Arial"/>
                <a:ea typeface="Arial"/>
                <a:cs typeface="Arial"/>
                <a:sym typeface="Arial"/>
              </a:rPr>
              <a:t> to </a:t>
            </a:r>
            <a:r>
              <a:rPr lang="en" sz="1500">
                <a:solidFill>
                  <a:srgbClr val="455056"/>
                </a:solidFill>
                <a:highlight>
                  <a:srgbClr val="FFFFFF"/>
                </a:highlight>
                <a:latin typeface="Arial"/>
                <a:ea typeface="Arial"/>
                <a:cs typeface="Arial"/>
                <a:sym typeface="Arial"/>
              </a:rPr>
              <a:t>deliver </a:t>
            </a:r>
            <a:r>
              <a:rPr lang="en" sz="1500" u="sng">
                <a:solidFill>
                  <a:schemeClr val="hlink"/>
                </a:solidFill>
                <a:highlight>
                  <a:srgbClr val="FFFFFF"/>
                </a:highlight>
                <a:latin typeface="Arial"/>
                <a:ea typeface="Arial"/>
                <a:cs typeface="Arial"/>
                <a:sym typeface="Arial"/>
                <a:hlinkClick r:id="rId3"/>
              </a:rPr>
              <a:t>this disclosure</a:t>
            </a:r>
            <a:r>
              <a:rPr lang="en" sz="1500">
                <a:solidFill>
                  <a:srgbClr val="455056"/>
                </a:solidFill>
                <a:highlight>
                  <a:srgbClr val="FFFFFF"/>
                </a:highlight>
                <a:latin typeface="Arial"/>
                <a:ea typeface="Arial"/>
                <a:cs typeface="Arial"/>
                <a:sym typeface="Arial"/>
              </a:rPr>
              <a:t> to clients who open accounts with XYPN Invest.</a:t>
            </a:r>
            <a:endParaRPr sz="1500">
              <a:solidFill>
                <a:srgbClr val="455056"/>
              </a:solidFill>
              <a:highlight>
                <a:srgbClr val="FFFFFF"/>
              </a:highlight>
              <a:latin typeface="Arial"/>
              <a:ea typeface="Arial"/>
              <a:cs typeface="Arial"/>
              <a:sym typeface="Arial"/>
            </a:endParaRPr>
          </a:p>
          <a:p>
            <a:pPr indent="0" lvl="0" marL="0" rtl="0" algn="l">
              <a:spcBef>
                <a:spcPts val="1200"/>
              </a:spcBef>
              <a:spcAft>
                <a:spcPts val="1200"/>
              </a:spcAft>
              <a:buClr>
                <a:schemeClr val="dk1"/>
              </a:buClr>
              <a:buSzPts val="1100"/>
              <a:buFont typeface="Arial"/>
              <a:buNone/>
            </a:pPr>
            <a:r>
              <a:rPr lang="en" sz="1500">
                <a:solidFill>
                  <a:srgbClr val="455056"/>
                </a:solidFill>
                <a:highlight>
                  <a:srgbClr val="FFFFFF"/>
                </a:highlight>
                <a:latin typeface="Arial"/>
                <a:ea typeface="Arial"/>
                <a:cs typeface="Arial"/>
                <a:sym typeface="Arial"/>
              </a:rPr>
              <a:t>Please see the “Adding Firm Documents” section of the </a:t>
            </a:r>
            <a:r>
              <a:rPr lang="en" sz="1500" u="sng">
                <a:solidFill>
                  <a:schemeClr val="hlink"/>
                </a:solidFill>
                <a:highlight>
                  <a:srgbClr val="FFFFFF"/>
                </a:highlight>
                <a:latin typeface="Arial"/>
                <a:ea typeface="Arial"/>
                <a:cs typeface="Arial"/>
                <a:sym typeface="Arial"/>
                <a:hlinkClick r:id="rId4"/>
              </a:rPr>
              <a:t>Digital Onboarding Guide</a:t>
            </a:r>
            <a:r>
              <a:rPr lang="en" sz="1500">
                <a:solidFill>
                  <a:srgbClr val="455056"/>
                </a:solidFill>
                <a:highlight>
                  <a:srgbClr val="FFFFFF"/>
                </a:highlight>
                <a:latin typeface="Arial"/>
                <a:ea typeface="Arial"/>
                <a:cs typeface="Arial"/>
                <a:sym typeface="Arial"/>
              </a:rPr>
              <a:t> to learn how to attach this disclosure to every Digital Onboarding! (You can also include your own </a:t>
            </a:r>
            <a:r>
              <a:rPr lang="en" sz="1500">
                <a:solidFill>
                  <a:srgbClr val="455056"/>
                </a:solidFill>
                <a:highlight>
                  <a:srgbClr val="FFFFFF"/>
                </a:highlight>
                <a:latin typeface="Arial"/>
                <a:ea typeface="Arial"/>
                <a:cs typeface="Arial"/>
                <a:sym typeface="Arial"/>
              </a:rPr>
              <a:t>disclosure</a:t>
            </a:r>
            <a:r>
              <a:rPr lang="en" sz="1500">
                <a:solidFill>
                  <a:srgbClr val="455056"/>
                </a:solidFill>
                <a:highlight>
                  <a:srgbClr val="FFFFFF"/>
                </a:highlight>
                <a:latin typeface="Arial"/>
                <a:ea typeface="Arial"/>
                <a:cs typeface="Arial"/>
                <a:sym typeface="Arial"/>
              </a:rPr>
              <a:t>!)</a:t>
            </a:r>
            <a:endParaRPr sz="1500">
              <a:solidFill>
                <a:srgbClr val="455056"/>
              </a:solidFill>
              <a:highlight>
                <a:srgbClr val="FFFFFF"/>
              </a:highlight>
              <a:latin typeface="Arial"/>
              <a:ea typeface="Arial"/>
              <a:cs typeface="Arial"/>
              <a:sym typeface="Arial"/>
            </a:endParaRPr>
          </a:p>
        </p:txBody>
      </p:sp>
      <p:pic>
        <p:nvPicPr>
          <p:cNvPr id="267" name="Google Shape;267;p48" title="Screenshot 2025-05-13 at 3.51.35 PM.png"/>
          <p:cNvPicPr preferRelativeResize="0"/>
          <p:nvPr>
            <p:ph idx="2" type="pic"/>
          </p:nvPr>
        </p:nvPicPr>
        <p:blipFill rotWithShape="1">
          <a:blip r:embed="rId5">
            <a:alphaModFix/>
          </a:blip>
          <a:srcRect b="29333" l="0" r="0" t="0"/>
          <a:stretch/>
        </p:blipFill>
        <p:spPr>
          <a:xfrm>
            <a:off x="5086150" y="1232525"/>
            <a:ext cx="3354600" cy="3131100"/>
          </a:xfrm>
          <a:prstGeom prst="roundRect">
            <a:avLst>
              <a:gd fmla="val 16667" name="adj"/>
            </a:avLst>
          </a:prstGeom>
        </p:spPr>
      </p:pic>
      <p:cxnSp>
        <p:nvCxnSpPr>
          <p:cNvPr id="268" name="Google Shape;268;p48"/>
          <p:cNvCxnSpPr/>
          <p:nvPr/>
        </p:nvCxnSpPr>
        <p:spPr>
          <a:xfrm flipH="1" rot="10800000">
            <a:off x="646050" y="1557025"/>
            <a:ext cx="1449600" cy="8400"/>
          </a:xfrm>
          <a:prstGeom prst="straightConnector1">
            <a:avLst/>
          </a:prstGeom>
          <a:noFill/>
          <a:ln cap="flat" cmpd="sng" w="28575">
            <a:solidFill>
              <a:srgbClr val="B7DD79"/>
            </a:solidFill>
            <a:prstDash val="solid"/>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9"/>
          <p:cNvSpPr txBox="1"/>
          <p:nvPr>
            <p:ph type="title"/>
          </p:nvPr>
        </p:nvSpPr>
        <p:spPr>
          <a:xfrm>
            <a:off x="553150" y="783000"/>
            <a:ext cx="4188000" cy="104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30"/>
              <a:t>IPS Replacement</a:t>
            </a:r>
            <a:endParaRPr sz="2830"/>
          </a:p>
        </p:txBody>
      </p:sp>
      <p:sp>
        <p:nvSpPr>
          <p:cNvPr id="274" name="Google Shape;274;p49"/>
          <p:cNvSpPr txBox="1"/>
          <p:nvPr>
            <p:ph idx="1" type="body"/>
          </p:nvPr>
        </p:nvSpPr>
        <p:spPr>
          <a:xfrm>
            <a:off x="553150" y="1824750"/>
            <a:ext cx="3605700" cy="293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500">
                <a:solidFill>
                  <a:srgbClr val="455056"/>
                </a:solidFill>
                <a:highlight>
                  <a:srgbClr val="FFFFFF"/>
                </a:highlight>
                <a:latin typeface="Arial"/>
                <a:ea typeface="Arial"/>
                <a:cs typeface="Arial"/>
                <a:sym typeface="Arial"/>
              </a:rPr>
              <a:t>The proposal tool in Orion will no longer be available after May 30th, 2025. In </a:t>
            </a:r>
            <a:r>
              <a:rPr lang="en" sz="1500">
                <a:solidFill>
                  <a:srgbClr val="455056"/>
                </a:solidFill>
                <a:highlight>
                  <a:srgbClr val="FFFFFF"/>
                </a:highlight>
                <a:latin typeface="Arial"/>
                <a:ea typeface="Arial"/>
                <a:cs typeface="Arial"/>
                <a:sym typeface="Arial"/>
              </a:rPr>
              <a:t>its</a:t>
            </a:r>
            <a:r>
              <a:rPr lang="en" sz="1500">
                <a:solidFill>
                  <a:srgbClr val="455056"/>
                </a:solidFill>
                <a:highlight>
                  <a:srgbClr val="FFFFFF"/>
                </a:highlight>
                <a:latin typeface="Arial"/>
                <a:ea typeface="Arial"/>
                <a:cs typeface="Arial"/>
                <a:sym typeface="Arial"/>
              </a:rPr>
              <a:t> place, our investment team created a word </a:t>
            </a:r>
            <a:r>
              <a:rPr lang="en" sz="1500">
                <a:solidFill>
                  <a:srgbClr val="455056"/>
                </a:solidFill>
                <a:highlight>
                  <a:srgbClr val="FFFFFF"/>
                </a:highlight>
                <a:latin typeface="Arial"/>
                <a:ea typeface="Arial"/>
                <a:cs typeface="Arial"/>
                <a:sym typeface="Arial"/>
              </a:rPr>
              <a:t>template you can use in your practice. Some firms use their own templates or alternative proposal tools.</a:t>
            </a:r>
            <a:endParaRPr sz="1500">
              <a:solidFill>
                <a:srgbClr val="455056"/>
              </a:solidFill>
              <a:highlight>
                <a:srgbClr val="FFFFFF"/>
              </a:highlight>
              <a:latin typeface="Arial"/>
              <a:ea typeface="Arial"/>
              <a:cs typeface="Arial"/>
              <a:sym typeface="Arial"/>
            </a:endParaRPr>
          </a:p>
          <a:p>
            <a:pPr indent="0" lvl="0" marL="0" rtl="0" algn="l">
              <a:spcBef>
                <a:spcPts val="1200"/>
              </a:spcBef>
              <a:spcAft>
                <a:spcPts val="1200"/>
              </a:spcAft>
              <a:buClr>
                <a:schemeClr val="dk1"/>
              </a:buClr>
              <a:buSzPts val="1100"/>
              <a:buFont typeface="Arial"/>
              <a:buNone/>
            </a:pPr>
            <a:r>
              <a:rPr lang="en" sz="1500" u="sng">
                <a:solidFill>
                  <a:schemeClr val="hlink"/>
                </a:solidFill>
                <a:highlight>
                  <a:srgbClr val="FFFFFF"/>
                </a:highlight>
                <a:latin typeface="Arial"/>
                <a:ea typeface="Arial"/>
                <a:cs typeface="Arial"/>
                <a:sym typeface="Arial"/>
                <a:hlinkClick r:id="rId3"/>
              </a:rPr>
              <a:t>Click here for the template</a:t>
            </a:r>
            <a:endParaRPr sz="1500">
              <a:solidFill>
                <a:srgbClr val="455056"/>
              </a:solidFill>
              <a:highlight>
                <a:srgbClr val="FFFFFF"/>
              </a:highlight>
              <a:latin typeface="Arial"/>
              <a:ea typeface="Arial"/>
              <a:cs typeface="Arial"/>
              <a:sym typeface="Arial"/>
            </a:endParaRPr>
          </a:p>
        </p:txBody>
      </p:sp>
      <p:pic>
        <p:nvPicPr>
          <p:cNvPr id="275" name="Google Shape;275;p49" title="Screenshot 2025-05-13 at 3.54.13 PM.png"/>
          <p:cNvPicPr preferRelativeResize="0"/>
          <p:nvPr>
            <p:ph idx="2" type="pic"/>
          </p:nvPr>
        </p:nvPicPr>
        <p:blipFill rotWithShape="1">
          <a:blip r:embed="rId4">
            <a:alphaModFix/>
          </a:blip>
          <a:srcRect b="28729" l="0" r="0" t="0"/>
          <a:stretch/>
        </p:blipFill>
        <p:spPr>
          <a:xfrm>
            <a:off x="5086150" y="1232525"/>
            <a:ext cx="3354600" cy="3131100"/>
          </a:xfrm>
          <a:prstGeom prst="roundRect">
            <a:avLst>
              <a:gd fmla="val 16667" name="adj"/>
            </a:avLst>
          </a:prstGeom>
        </p:spPr>
      </p:pic>
      <p:cxnSp>
        <p:nvCxnSpPr>
          <p:cNvPr id="276" name="Google Shape;276;p49"/>
          <p:cNvCxnSpPr/>
          <p:nvPr/>
        </p:nvCxnSpPr>
        <p:spPr>
          <a:xfrm flipH="1" rot="10800000">
            <a:off x="646050" y="1557025"/>
            <a:ext cx="1449600" cy="8400"/>
          </a:xfrm>
          <a:prstGeom prst="straightConnector1">
            <a:avLst/>
          </a:prstGeom>
          <a:noFill/>
          <a:ln cap="flat" cmpd="sng" w="28575">
            <a:solidFill>
              <a:srgbClr val="B7DD79"/>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2"/>
          <p:cNvSpPr txBox="1"/>
          <p:nvPr>
            <p:ph type="title"/>
          </p:nvPr>
        </p:nvSpPr>
        <p:spPr>
          <a:xfrm>
            <a:off x="392350" y="128250"/>
            <a:ext cx="7919400" cy="8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Welcome to the Team!</a:t>
            </a:r>
            <a:endParaRPr/>
          </a:p>
        </p:txBody>
      </p:sp>
      <p:sp>
        <p:nvSpPr>
          <p:cNvPr id="151" name="Google Shape;151;p32"/>
          <p:cNvSpPr txBox="1"/>
          <p:nvPr/>
        </p:nvSpPr>
        <p:spPr>
          <a:xfrm>
            <a:off x="526325" y="2922626"/>
            <a:ext cx="4022400" cy="70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Shana Bennett</a:t>
            </a:r>
            <a:endParaRPr sz="1800">
              <a:solidFill>
                <a:schemeClr val="dk2"/>
              </a:solidFill>
            </a:endParaRPr>
          </a:p>
          <a:p>
            <a:pPr indent="0" lvl="0" marL="0" rtl="0" algn="l">
              <a:spcBef>
                <a:spcPts val="0"/>
              </a:spcBef>
              <a:spcAft>
                <a:spcPts val="0"/>
              </a:spcAft>
              <a:buNone/>
            </a:pPr>
            <a:r>
              <a:rPr lang="en" sz="1200">
                <a:solidFill>
                  <a:schemeClr val="dk2"/>
                </a:solidFill>
              </a:rPr>
              <a:t>Client Service Specialist</a:t>
            </a:r>
            <a:endParaRPr sz="1200">
              <a:solidFill>
                <a:schemeClr val="dk2"/>
              </a:solidFill>
            </a:endParaRPr>
          </a:p>
        </p:txBody>
      </p:sp>
      <p:sp>
        <p:nvSpPr>
          <p:cNvPr id="152" name="Google Shape;152;p32"/>
          <p:cNvSpPr txBox="1"/>
          <p:nvPr/>
        </p:nvSpPr>
        <p:spPr>
          <a:xfrm>
            <a:off x="3556684" y="2922626"/>
            <a:ext cx="2895600" cy="70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Allie Herd</a:t>
            </a:r>
            <a:endParaRPr sz="1800">
              <a:solidFill>
                <a:schemeClr val="dk2"/>
              </a:solidFill>
            </a:endParaRPr>
          </a:p>
          <a:p>
            <a:pPr indent="0" lvl="0" marL="0" rtl="0" algn="l">
              <a:spcBef>
                <a:spcPts val="0"/>
              </a:spcBef>
              <a:spcAft>
                <a:spcPts val="0"/>
              </a:spcAft>
              <a:buClr>
                <a:schemeClr val="dk1"/>
              </a:buClr>
              <a:buSzPts val="1100"/>
              <a:buFont typeface="Arial"/>
              <a:buNone/>
            </a:pPr>
            <a:r>
              <a:rPr lang="en" sz="1200">
                <a:solidFill>
                  <a:schemeClr val="dk2"/>
                </a:solidFill>
              </a:rPr>
              <a:t>Client Service Specialist</a:t>
            </a:r>
            <a:endParaRPr sz="1200">
              <a:solidFill>
                <a:schemeClr val="dk2"/>
              </a:solidFill>
            </a:endParaRPr>
          </a:p>
          <a:p>
            <a:pPr indent="0" lvl="0" marL="0" rtl="0" algn="l">
              <a:spcBef>
                <a:spcPts val="0"/>
              </a:spcBef>
              <a:spcAft>
                <a:spcPts val="0"/>
              </a:spcAft>
              <a:buNone/>
            </a:pPr>
            <a:r>
              <a:t/>
            </a:r>
            <a:endParaRPr sz="1800">
              <a:solidFill>
                <a:schemeClr val="dk2"/>
              </a:solidFill>
            </a:endParaRPr>
          </a:p>
        </p:txBody>
      </p:sp>
      <p:pic>
        <p:nvPicPr>
          <p:cNvPr id="153" name="Google Shape;153;p32" title="Screenshot 2025-05-09 at 8.36.13 AM.png"/>
          <p:cNvPicPr preferRelativeResize="0"/>
          <p:nvPr/>
        </p:nvPicPr>
        <p:blipFill rotWithShape="1">
          <a:blip r:embed="rId3">
            <a:alphaModFix/>
          </a:blip>
          <a:srcRect b="0" l="3976" r="3976" t="0"/>
          <a:stretch/>
        </p:blipFill>
        <p:spPr>
          <a:xfrm>
            <a:off x="629301" y="1520363"/>
            <a:ext cx="1361100" cy="1427400"/>
          </a:xfrm>
          <a:prstGeom prst="roundRect">
            <a:avLst>
              <a:gd fmla="val 8516" name="adj"/>
            </a:avLst>
          </a:prstGeom>
          <a:noFill/>
          <a:ln>
            <a:noFill/>
          </a:ln>
        </p:spPr>
      </p:pic>
      <p:pic>
        <p:nvPicPr>
          <p:cNvPr id="154" name="Google Shape;154;p32" title="Screenshot 2025-05-09 at 8.36.01 AM.png"/>
          <p:cNvPicPr preferRelativeResize="0"/>
          <p:nvPr/>
        </p:nvPicPr>
        <p:blipFill rotWithShape="1">
          <a:blip r:embed="rId4">
            <a:alphaModFix/>
          </a:blip>
          <a:srcRect b="0" l="3985" r="3976" t="0"/>
          <a:stretch/>
        </p:blipFill>
        <p:spPr>
          <a:xfrm>
            <a:off x="3687404" y="1520363"/>
            <a:ext cx="1361100" cy="1427400"/>
          </a:xfrm>
          <a:prstGeom prst="roundRect">
            <a:avLst>
              <a:gd fmla="val 8516" name="adj"/>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0" name="Shape 280"/>
        <p:cNvGrpSpPr/>
        <p:nvPr/>
      </p:nvGrpSpPr>
      <p:grpSpPr>
        <a:xfrm>
          <a:off x="0" y="0"/>
          <a:ext cx="0" cy="0"/>
          <a:chOff x="0" y="0"/>
          <a:chExt cx="0" cy="0"/>
        </a:xfrm>
      </p:grpSpPr>
      <p:sp>
        <p:nvSpPr>
          <p:cNvPr id="281" name="Google Shape;281;p50"/>
          <p:cNvSpPr/>
          <p:nvPr/>
        </p:nvSpPr>
        <p:spPr>
          <a:xfrm>
            <a:off x="660850" y="2405700"/>
            <a:ext cx="3771900" cy="1677600"/>
          </a:xfrm>
          <a:prstGeom prst="roundRect">
            <a:avLst>
              <a:gd fmla="val 16667" name="adj"/>
            </a:avLst>
          </a:prstGeom>
          <a:solidFill>
            <a:srgbClr val="FFFFFF"/>
          </a:solidFill>
          <a:ln cap="flat" cmpd="sng" w="9525">
            <a:solidFill>
              <a:srgbClr val="B7DD79"/>
            </a:solidFill>
            <a:prstDash val="solid"/>
            <a:round/>
            <a:headEnd len="sm" w="sm" type="none"/>
            <a:tailEnd len="sm" w="sm" type="none"/>
          </a:ln>
          <a:effectLst>
            <a:outerShdw blurRad="414338" rotWithShape="0" algn="bl" dir="3000000" dist="6667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50"/>
          <p:cNvSpPr txBox="1"/>
          <p:nvPr/>
        </p:nvSpPr>
        <p:spPr>
          <a:xfrm>
            <a:off x="523000" y="2854200"/>
            <a:ext cx="4047600" cy="1320600"/>
          </a:xfrm>
          <a:prstGeom prst="rect">
            <a:avLst/>
          </a:prstGeom>
          <a:noFill/>
          <a:ln>
            <a:noFill/>
          </a:ln>
        </p:spPr>
        <p:txBody>
          <a:bodyPr anchorCtr="0" anchor="t" bIns="91425" lIns="91425" spcFirstLastPara="1" rIns="91425" wrap="square" tIns="91425">
            <a:spAutoFit/>
          </a:bodyPr>
          <a:lstStyle/>
          <a:p>
            <a:pPr indent="-342900" lvl="0" marL="457200" rtl="0" algn="l">
              <a:lnSpc>
                <a:spcPct val="82000"/>
              </a:lnSpc>
              <a:spcBef>
                <a:spcPts val="0"/>
              </a:spcBef>
              <a:spcAft>
                <a:spcPts val="0"/>
              </a:spcAft>
              <a:buClr>
                <a:srgbClr val="333333"/>
              </a:buClr>
              <a:buSzPts val="1800"/>
              <a:buFont typeface="Work Sans Light"/>
              <a:buChar char="●"/>
            </a:pPr>
            <a:r>
              <a:rPr lang="en" sz="1800">
                <a:solidFill>
                  <a:srgbClr val="333333"/>
                </a:solidFill>
                <a:latin typeface="Work Sans Light"/>
                <a:ea typeface="Work Sans Light"/>
                <a:cs typeface="Work Sans Light"/>
                <a:sym typeface="Work Sans Light"/>
              </a:rPr>
              <a:t>Video Tutorials </a:t>
            </a:r>
            <a:endParaRPr sz="1800">
              <a:solidFill>
                <a:srgbClr val="333333"/>
              </a:solidFill>
              <a:latin typeface="Work Sans Light"/>
              <a:ea typeface="Work Sans Light"/>
              <a:cs typeface="Work Sans Light"/>
              <a:sym typeface="Work Sans Light"/>
            </a:endParaRPr>
          </a:p>
          <a:p>
            <a:pPr indent="-342900" lvl="0" marL="457200" rtl="0" algn="l">
              <a:lnSpc>
                <a:spcPct val="82000"/>
              </a:lnSpc>
              <a:spcBef>
                <a:spcPts val="0"/>
              </a:spcBef>
              <a:spcAft>
                <a:spcPts val="0"/>
              </a:spcAft>
              <a:buClr>
                <a:srgbClr val="333333"/>
              </a:buClr>
              <a:buSzPts val="1800"/>
              <a:buFont typeface="Work Sans Light"/>
              <a:buChar char="●"/>
            </a:pPr>
            <a:r>
              <a:rPr lang="en" sz="1800">
                <a:solidFill>
                  <a:srgbClr val="333333"/>
                </a:solidFill>
                <a:latin typeface="Work Sans Light"/>
                <a:ea typeface="Work Sans Light"/>
                <a:cs typeface="Work Sans Light"/>
                <a:sym typeface="Work Sans Light"/>
              </a:rPr>
              <a:t>Help Center Articles &amp; FAQs</a:t>
            </a:r>
            <a:endParaRPr sz="1800">
              <a:solidFill>
                <a:srgbClr val="333333"/>
              </a:solidFill>
              <a:latin typeface="Work Sans Light"/>
              <a:ea typeface="Work Sans Light"/>
              <a:cs typeface="Work Sans Light"/>
              <a:sym typeface="Work Sans Light"/>
            </a:endParaRPr>
          </a:p>
          <a:p>
            <a:pPr indent="-342900" lvl="0" marL="457200" rtl="0" algn="l">
              <a:lnSpc>
                <a:spcPct val="82000"/>
              </a:lnSpc>
              <a:spcBef>
                <a:spcPts val="0"/>
              </a:spcBef>
              <a:spcAft>
                <a:spcPts val="0"/>
              </a:spcAft>
              <a:buClr>
                <a:srgbClr val="333333"/>
              </a:buClr>
              <a:buSzPts val="1800"/>
              <a:buFont typeface="Work Sans Light"/>
              <a:buChar char="●"/>
            </a:pPr>
            <a:r>
              <a:rPr lang="en" sz="1800">
                <a:solidFill>
                  <a:srgbClr val="333333"/>
                </a:solidFill>
                <a:latin typeface="Work Sans Light"/>
                <a:ea typeface="Work Sans Light"/>
                <a:cs typeface="Work Sans Light"/>
                <a:sym typeface="Work Sans Light"/>
              </a:rPr>
              <a:t>Updated request forms</a:t>
            </a:r>
            <a:endParaRPr sz="1800">
              <a:solidFill>
                <a:srgbClr val="333333"/>
              </a:solidFill>
              <a:latin typeface="Work Sans Light"/>
              <a:ea typeface="Work Sans Light"/>
              <a:cs typeface="Work Sans Light"/>
              <a:sym typeface="Work Sans Light"/>
            </a:endParaRPr>
          </a:p>
          <a:p>
            <a:pPr indent="-342900" lvl="0" marL="457200" rtl="0" algn="l">
              <a:lnSpc>
                <a:spcPct val="82000"/>
              </a:lnSpc>
              <a:spcBef>
                <a:spcPts val="0"/>
              </a:spcBef>
              <a:spcAft>
                <a:spcPts val="0"/>
              </a:spcAft>
              <a:buClr>
                <a:srgbClr val="333333"/>
              </a:buClr>
              <a:buSzPts val="1800"/>
              <a:buFont typeface="Work Sans Light"/>
              <a:buChar char="●"/>
            </a:pPr>
            <a:r>
              <a:rPr lang="en" sz="1800">
                <a:solidFill>
                  <a:srgbClr val="333333"/>
                </a:solidFill>
                <a:latin typeface="Work Sans Light"/>
                <a:ea typeface="Work Sans Light"/>
                <a:cs typeface="Work Sans Light"/>
                <a:sym typeface="Work Sans Light"/>
              </a:rPr>
              <a:t>Advisor Portal Sunset (5/30)</a:t>
            </a:r>
            <a:endParaRPr sz="1800">
              <a:solidFill>
                <a:srgbClr val="333333"/>
              </a:solidFill>
              <a:latin typeface="Work Sans Light"/>
              <a:ea typeface="Work Sans Light"/>
              <a:cs typeface="Work Sans Light"/>
              <a:sym typeface="Work Sans Light"/>
            </a:endParaRPr>
          </a:p>
          <a:p>
            <a:pPr indent="0" lvl="0" marL="0" rtl="0" algn="l">
              <a:lnSpc>
                <a:spcPct val="82000"/>
              </a:lnSpc>
              <a:spcBef>
                <a:spcPts val="0"/>
              </a:spcBef>
              <a:spcAft>
                <a:spcPts val="0"/>
              </a:spcAft>
              <a:buNone/>
            </a:pPr>
            <a:r>
              <a:t/>
            </a:r>
            <a:endParaRPr sz="1800">
              <a:solidFill>
                <a:srgbClr val="333333"/>
              </a:solidFill>
              <a:latin typeface="Work Sans Light"/>
              <a:ea typeface="Work Sans Light"/>
              <a:cs typeface="Work Sans Light"/>
              <a:sym typeface="Work Sans Light"/>
            </a:endParaRPr>
          </a:p>
        </p:txBody>
      </p:sp>
      <p:sp>
        <p:nvSpPr>
          <p:cNvPr id="283" name="Google Shape;283;p50"/>
          <p:cNvSpPr txBox="1"/>
          <p:nvPr>
            <p:ph type="title"/>
          </p:nvPr>
        </p:nvSpPr>
        <p:spPr>
          <a:xfrm>
            <a:off x="121925" y="2405700"/>
            <a:ext cx="4553700" cy="26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020"/>
              <a:t>What’s Next?</a:t>
            </a:r>
            <a:endParaRPr sz="2020"/>
          </a:p>
        </p:txBody>
      </p:sp>
      <p:sp>
        <p:nvSpPr>
          <p:cNvPr id="284" name="Google Shape;284;p50"/>
          <p:cNvSpPr/>
          <p:nvPr/>
        </p:nvSpPr>
        <p:spPr>
          <a:xfrm>
            <a:off x="4822050" y="2405700"/>
            <a:ext cx="3771900" cy="1677600"/>
          </a:xfrm>
          <a:prstGeom prst="roundRect">
            <a:avLst>
              <a:gd fmla="val 16667" name="adj"/>
            </a:avLst>
          </a:prstGeom>
          <a:solidFill>
            <a:srgbClr val="FFFFFF"/>
          </a:solidFill>
          <a:ln cap="flat" cmpd="sng" w="9525">
            <a:solidFill>
              <a:srgbClr val="B7DD79"/>
            </a:solidFill>
            <a:prstDash val="solid"/>
            <a:round/>
            <a:headEnd len="sm" w="sm" type="none"/>
            <a:tailEnd len="sm" w="sm" type="none"/>
          </a:ln>
          <a:effectLst>
            <a:outerShdw blurRad="414338" rotWithShape="0" algn="bl" dir="3000000" dist="6667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50"/>
          <p:cNvSpPr txBox="1"/>
          <p:nvPr/>
        </p:nvSpPr>
        <p:spPr>
          <a:xfrm>
            <a:off x="4675625" y="2854200"/>
            <a:ext cx="4227000" cy="1493700"/>
          </a:xfrm>
          <a:prstGeom prst="rect">
            <a:avLst/>
          </a:prstGeom>
          <a:noFill/>
          <a:ln>
            <a:noFill/>
          </a:ln>
        </p:spPr>
        <p:txBody>
          <a:bodyPr anchorCtr="0" anchor="t" bIns="91425" lIns="91425" spcFirstLastPara="1" rIns="91425" wrap="square" tIns="91425">
            <a:spAutoFit/>
          </a:bodyPr>
          <a:lstStyle/>
          <a:p>
            <a:pPr indent="-342900" lvl="0" marL="457200" rtl="0" algn="l">
              <a:lnSpc>
                <a:spcPct val="82000"/>
              </a:lnSpc>
              <a:spcBef>
                <a:spcPts val="0"/>
              </a:spcBef>
              <a:spcAft>
                <a:spcPts val="0"/>
              </a:spcAft>
              <a:buClr>
                <a:srgbClr val="333333"/>
              </a:buClr>
              <a:buSzPts val="1800"/>
              <a:buFont typeface="Work Sans Light"/>
              <a:buChar char="●"/>
            </a:pPr>
            <a:r>
              <a:rPr lang="en" sz="1800" u="sng">
                <a:solidFill>
                  <a:schemeClr val="hlink"/>
                </a:solidFill>
                <a:latin typeface="Work Sans Light"/>
                <a:ea typeface="Work Sans Light"/>
                <a:cs typeface="Work Sans Light"/>
                <a:sym typeface="Work Sans Light"/>
                <a:hlinkClick r:id="rId3"/>
              </a:rPr>
              <a:t>Digital Onboarding Guide</a:t>
            </a:r>
            <a:r>
              <a:rPr lang="en" sz="1800">
                <a:solidFill>
                  <a:srgbClr val="333333"/>
                </a:solidFill>
                <a:latin typeface="Work Sans Light"/>
                <a:ea typeface="Work Sans Light"/>
                <a:cs typeface="Work Sans Light"/>
                <a:sym typeface="Work Sans Light"/>
              </a:rPr>
              <a:t> </a:t>
            </a:r>
            <a:endParaRPr sz="1800">
              <a:solidFill>
                <a:srgbClr val="333333"/>
              </a:solidFill>
              <a:latin typeface="Work Sans Light"/>
              <a:ea typeface="Work Sans Light"/>
              <a:cs typeface="Work Sans Light"/>
              <a:sym typeface="Work Sans Light"/>
            </a:endParaRPr>
          </a:p>
          <a:p>
            <a:pPr indent="-342900" lvl="0" marL="457200" rtl="0" algn="l">
              <a:lnSpc>
                <a:spcPct val="82000"/>
              </a:lnSpc>
              <a:spcBef>
                <a:spcPts val="0"/>
              </a:spcBef>
              <a:spcAft>
                <a:spcPts val="0"/>
              </a:spcAft>
              <a:buClr>
                <a:srgbClr val="333333"/>
              </a:buClr>
              <a:buSzPts val="1800"/>
              <a:buFont typeface="Work Sans Light"/>
              <a:buChar char="●"/>
            </a:pPr>
            <a:r>
              <a:rPr lang="en" sz="1800" u="sng">
                <a:solidFill>
                  <a:schemeClr val="hlink"/>
                </a:solidFill>
                <a:latin typeface="Work Sans Light"/>
                <a:ea typeface="Work Sans Light"/>
                <a:cs typeface="Work Sans Light"/>
                <a:sym typeface="Work Sans Light"/>
                <a:hlinkClick r:id="rId4"/>
              </a:rPr>
              <a:t>How to use Digital Onboarding</a:t>
            </a:r>
            <a:endParaRPr sz="1800">
              <a:solidFill>
                <a:srgbClr val="333333"/>
              </a:solidFill>
              <a:latin typeface="Work Sans Light"/>
              <a:ea typeface="Work Sans Light"/>
              <a:cs typeface="Work Sans Light"/>
              <a:sym typeface="Work Sans Light"/>
            </a:endParaRPr>
          </a:p>
          <a:p>
            <a:pPr indent="-342900" lvl="0" marL="457200" rtl="0" algn="l">
              <a:lnSpc>
                <a:spcPct val="82000"/>
              </a:lnSpc>
              <a:spcBef>
                <a:spcPts val="0"/>
              </a:spcBef>
              <a:spcAft>
                <a:spcPts val="0"/>
              </a:spcAft>
              <a:buClr>
                <a:srgbClr val="333333"/>
              </a:buClr>
              <a:buSzPts val="1800"/>
              <a:buFont typeface="Work Sans Light"/>
              <a:buChar char="●"/>
            </a:pPr>
            <a:r>
              <a:rPr lang="en" sz="1800" u="sng">
                <a:solidFill>
                  <a:schemeClr val="hlink"/>
                </a:solidFill>
                <a:latin typeface="Work Sans Light"/>
                <a:ea typeface="Work Sans Light"/>
                <a:cs typeface="Work Sans Light"/>
                <a:sym typeface="Work Sans Light"/>
                <a:hlinkClick r:id="rId5"/>
              </a:rPr>
              <a:t>Weekly Schwab Webcast</a:t>
            </a:r>
            <a:endParaRPr sz="1800">
              <a:solidFill>
                <a:srgbClr val="333333"/>
              </a:solidFill>
              <a:latin typeface="Work Sans Light"/>
              <a:ea typeface="Work Sans Light"/>
              <a:cs typeface="Work Sans Light"/>
              <a:sym typeface="Work Sans Light"/>
            </a:endParaRPr>
          </a:p>
          <a:p>
            <a:pPr indent="0" lvl="0" marL="457200" rtl="0" algn="l">
              <a:lnSpc>
                <a:spcPct val="82000"/>
              </a:lnSpc>
              <a:spcBef>
                <a:spcPts val="0"/>
              </a:spcBef>
              <a:spcAft>
                <a:spcPts val="0"/>
              </a:spcAft>
              <a:buNone/>
            </a:pPr>
            <a:r>
              <a:t/>
            </a:r>
            <a:endParaRPr sz="1800">
              <a:solidFill>
                <a:srgbClr val="333333"/>
              </a:solidFill>
              <a:latin typeface="Work Sans Light"/>
              <a:ea typeface="Work Sans Light"/>
              <a:cs typeface="Work Sans Light"/>
              <a:sym typeface="Work Sans Light"/>
            </a:endParaRPr>
          </a:p>
          <a:p>
            <a:pPr indent="0" lvl="0" marL="0" rtl="0" algn="l">
              <a:spcBef>
                <a:spcPts val="0"/>
              </a:spcBef>
              <a:spcAft>
                <a:spcPts val="0"/>
              </a:spcAft>
              <a:buNone/>
            </a:pPr>
            <a:r>
              <a:t/>
            </a:r>
            <a:endParaRPr sz="1300">
              <a:solidFill>
                <a:srgbClr val="333333"/>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300">
              <a:solidFill>
                <a:srgbClr val="333333"/>
              </a:solidFill>
              <a:latin typeface="Open Sans"/>
              <a:ea typeface="Open Sans"/>
              <a:cs typeface="Open Sans"/>
              <a:sym typeface="Open Sans"/>
            </a:endParaRPr>
          </a:p>
        </p:txBody>
      </p:sp>
      <p:sp>
        <p:nvSpPr>
          <p:cNvPr id="286" name="Google Shape;286;p50"/>
          <p:cNvSpPr txBox="1"/>
          <p:nvPr/>
        </p:nvSpPr>
        <p:spPr>
          <a:xfrm>
            <a:off x="5208000" y="2405700"/>
            <a:ext cx="3000000" cy="49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20">
                <a:solidFill>
                  <a:srgbClr val="333333"/>
                </a:solidFill>
                <a:latin typeface="Work Sans Medium"/>
                <a:ea typeface="Work Sans Medium"/>
                <a:cs typeface="Work Sans Medium"/>
                <a:sym typeface="Work Sans Medium"/>
              </a:rPr>
              <a:t>Additional Resources</a:t>
            </a:r>
            <a:endParaRPr sz="2020">
              <a:solidFill>
                <a:srgbClr val="333333"/>
              </a:solidFill>
              <a:latin typeface="Work Sans Medium"/>
              <a:ea typeface="Work Sans Medium"/>
              <a:cs typeface="Work Sans Medium"/>
              <a:sym typeface="Work Sans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1"/>
          <p:cNvSpPr txBox="1"/>
          <p:nvPr>
            <p:ph type="title"/>
          </p:nvPr>
        </p:nvSpPr>
        <p:spPr>
          <a:xfrm>
            <a:off x="1484475" y="1302800"/>
            <a:ext cx="6223500" cy="9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130"/>
              <a:t>Growth Award Winner</a:t>
            </a:r>
            <a:endParaRPr sz="3130"/>
          </a:p>
        </p:txBody>
      </p:sp>
      <p:cxnSp>
        <p:nvCxnSpPr>
          <p:cNvPr id="292" name="Google Shape;292;p51"/>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293" name="Google Shape;293;p51"/>
          <p:cNvSpPr txBox="1"/>
          <p:nvPr/>
        </p:nvSpPr>
        <p:spPr>
          <a:xfrm>
            <a:off x="1427700" y="2234300"/>
            <a:ext cx="6288600" cy="155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1600">
                <a:latin typeface="Open Sans"/>
                <a:ea typeface="Open Sans"/>
                <a:cs typeface="Open Sans"/>
                <a:sym typeface="Open Sans"/>
              </a:rPr>
              <a:t>Our growth award winner is Brent Hoskins, </a:t>
            </a:r>
            <a:r>
              <a:rPr lang="en" sz="1600">
                <a:solidFill>
                  <a:schemeClr val="dk1"/>
                </a:solidFill>
                <a:highlight>
                  <a:srgbClr val="FFFFFF"/>
                </a:highlight>
              </a:rPr>
              <a:t>CFP®, founder</a:t>
            </a:r>
            <a:r>
              <a:rPr lang="en" sz="1600">
                <a:latin typeface="Open Sans"/>
                <a:ea typeface="Open Sans"/>
                <a:cs typeface="Open Sans"/>
                <a:sym typeface="Open Sans"/>
              </a:rPr>
              <a:t> of Focal Point Financial Group in Kansas.</a:t>
            </a:r>
            <a:r>
              <a:rPr lang="en" sz="1600">
                <a:solidFill>
                  <a:schemeClr val="dk1"/>
                </a:solidFill>
                <a:latin typeface="Open Sans"/>
                <a:ea typeface="Open Sans"/>
                <a:cs typeface="Open Sans"/>
                <a:sym typeface="Open Sans"/>
              </a:rPr>
              <a:t> Brent</a:t>
            </a:r>
            <a:r>
              <a:rPr lang="en" sz="1600">
                <a:latin typeface="Open Sans"/>
                <a:ea typeface="Open Sans"/>
                <a:cs typeface="Open Sans"/>
                <a:sym typeface="Open Sans"/>
              </a:rPr>
              <a:t> had the highest Net New Assets in April. Congrats!</a:t>
            </a:r>
            <a:endParaRPr sz="1600">
              <a:latin typeface="Open Sans"/>
              <a:ea typeface="Open Sans"/>
              <a:cs typeface="Open Sans"/>
              <a:sym typeface="Open Sans"/>
            </a:endParaRPr>
          </a:p>
          <a:p>
            <a:pPr indent="0" lvl="0" marL="0" rtl="0" algn="l">
              <a:lnSpc>
                <a:spcPct val="115000"/>
              </a:lnSpc>
              <a:spcBef>
                <a:spcPts val="1200"/>
              </a:spcBef>
              <a:spcAft>
                <a:spcPts val="1200"/>
              </a:spcAft>
              <a:buNone/>
            </a:pPr>
            <a:r>
              <a:t/>
            </a:r>
            <a:endParaRPr sz="1300">
              <a:latin typeface="Open Sans"/>
              <a:ea typeface="Open Sans"/>
              <a:cs typeface="Open Sans"/>
              <a:sym typeface="Open Sans"/>
            </a:endParaRPr>
          </a:p>
        </p:txBody>
      </p:sp>
      <p:pic>
        <p:nvPicPr>
          <p:cNvPr id="294" name="Google Shape;294;p51" title="Screenshot 2025-05-13 at 3.22.25 PM.png"/>
          <p:cNvPicPr preferRelativeResize="0"/>
          <p:nvPr/>
        </p:nvPicPr>
        <p:blipFill>
          <a:blip r:embed="rId3">
            <a:alphaModFix/>
          </a:blip>
          <a:stretch>
            <a:fillRect/>
          </a:stretch>
        </p:blipFill>
        <p:spPr>
          <a:xfrm>
            <a:off x="4634500" y="3349675"/>
            <a:ext cx="3008600" cy="687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52"/>
          <p:cNvSpPr/>
          <p:nvPr/>
        </p:nvSpPr>
        <p:spPr>
          <a:xfrm>
            <a:off x="552585" y="1463501"/>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300" name="Google Shape;300;p52"/>
          <p:cNvSpPr txBox="1"/>
          <p:nvPr/>
        </p:nvSpPr>
        <p:spPr>
          <a:xfrm>
            <a:off x="726113" y="1570750"/>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1</a:t>
            </a:r>
            <a:endParaRPr sz="1600">
              <a:solidFill>
                <a:srgbClr val="333333"/>
              </a:solidFill>
              <a:latin typeface="Work Sans ExtraBold"/>
              <a:ea typeface="Work Sans ExtraBold"/>
              <a:cs typeface="Work Sans ExtraBold"/>
              <a:sym typeface="Work Sans ExtraBold"/>
            </a:endParaRPr>
          </a:p>
        </p:txBody>
      </p:sp>
      <p:sp>
        <p:nvSpPr>
          <p:cNvPr id="301" name="Google Shape;301;p52"/>
          <p:cNvSpPr txBox="1"/>
          <p:nvPr>
            <p:ph type="title"/>
          </p:nvPr>
        </p:nvSpPr>
        <p:spPr>
          <a:xfrm>
            <a:off x="392350" y="128250"/>
            <a:ext cx="7919400" cy="8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Important Dates</a:t>
            </a:r>
            <a:endParaRPr/>
          </a:p>
        </p:txBody>
      </p:sp>
      <p:pic>
        <p:nvPicPr>
          <p:cNvPr id="302" name="Google Shape;302;p52"/>
          <p:cNvPicPr preferRelativeResize="0"/>
          <p:nvPr/>
        </p:nvPicPr>
        <p:blipFill>
          <a:blip r:embed="rId3">
            <a:alphaModFix/>
          </a:blip>
          <a:stretch>
            <a:fillRect/>
          </a:stretch>
        </p:blipFill>
        <p:spPr>
          <a:xfrm>
            <a:off x="5961750" y="1273375"/>
            <a:ext cx="3102750" cy="3102750"/>
          </a:xfrm>
          <a:prstGeom prst="rect">
            <a:avLst/>
          </a:prstGeom>
          <a:noFill/>
          <a:ln>
            <a:noFill/>
          </a:ln>
        </p:spPr>
      </p:pic>
      <p:pic>
        <p:nvPicPr>
          <p:cNvPr id="303" name="Google Shape;303;p52"/>
          <p:cNvPicPr preferRelativeResize="0"/>
          <p:nvPr/>
        </p:nvPicPr>
        <p:blipFill>
          <a:blip r:embed="rId4">
            <a:alphaModFix/>
          </a:blip>
          <a:stretch>
            <a:fillRect/>
          </a:stretch>
        </p:blipFill>
        <p:spPr>
          <a:xfrm>
            <a:off x="7383570" y="2024925"/>
            <a:ext cx="427081" cy="460800"/>
          </a:xfrm>
          <a:prstGeom prst="rect">
            <a:avLst/>
          </a:prstGeom>
          <a:noFill/>
          <a:ln>
            <a:noFill/>
          </a:ln>
        </p:spPr>
      </p:pic>
      <p:sp>
        <p:nvSpPr>
          <p:cNvPr id="304" name="Google Shape;304;p52"/>
          <p:cNvSpPr/>
          <p:nvPr/>
        </p:nvSpPr>
        <p:spPr>
          <a:xfrm>
            <a:off x="552585" y="3219188"/>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305" name="Google Shape;305;p52"/>
          <p:cNvSpPr txBox="1"/>
          <p:nvPr/>
        </p:nvSpPr>
        <p:spPr>
          <a:xfrm>
            <a:off x="726113" y="3326438"/>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3</a:t>
            </a:r>
            <a:endParaRPr sz="1600">
              <a:solidFill>
                <a:srgbClr val="333333"/>
              </a:solidFill>
              <a:latin typeface="Work Sans ExtraBold"/>
              <a:ea typeface="Work Sans ExtraBold"/>
              <a:cs typeface="Work Sans ExtraBold"/>
              <a:sym typeface="Work Sans ExtraBold"/>
            </a:endParaRPr>
          </a:p>
        </p:txBody>
      </p:sp>
      <p:sp>
        <p:nvSpPr>
          <p:cNvPr id="306" name="Google Shape;306;p52"/>
          <p:cNvSpPr txBox="1"/>
          <p:nvPr/>
        </p:nvSpPr>
        <p:spPr>
          <a:xfrm>
            <a:off x="1181675" y="1334500"/>
            <a:ext cx="6201900" cy="96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333333"/>
                </a:solidFill>
                <a:latin typeface="Work Sans Black"/>
                <a:ea typeface="Work Sans Black"/>
                <a:cs typeface="Work Sans Black"/>
                <a:sym typeface="Work Sans Black"/>
              </a:rPr>
              <a:t>Memorial Day - Office Closed</a:t>
            </a:r>
            <a:endParaRPr sz="1800">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Clr>
                <a:schemeClr val="dk1"/>
              </a:buClr>
              <a:buSzPts val="1100"/>
              <a:buFont typeface="Arial"/>
              <a:buNone/>
            </a:pPr>
            <a:r>
              <a:rPr lang="en">
                <a:solidFill>
                  <a:srgbClr val="333333"/>
                </a:solidFill>
                <a:latin typeface="Work Sans"/>
                <a:ea typeface="Work Sans"/>
                <a:cs typeface="Work Sans"/>
                <a:sym typeface="Work Sans"/>
              </a:rPr>
              <a:t>May 26th, 2025</a:t>
            </a:r>
            <a:endParaRPr>
              <a:solidFill>
                <a:schemeClr val="dk1"/>
              </a:solidFill>
            </a:endParaRPr>
          </a:p>
          <a:p>
            <a:pPr indent="0" lvl="0" marL="0" rtl="0" algn="l">
              <a:lnSpc>
                <a:spcPct val="115000"/>
              </a:lnSpc>
              <a:spcBef>
                <a:spcPts val="0"/>
              </a:spcBef>
              <a:spcAft>
                <a:spcPts val="0"/>
              </a:spcAft>
              <a:buNone/>
            </a:pPr>
            <a:r>
              <a:t/>
            </a:r>
            <a:endParaRPr>
              <a:solidFill>
                <a:srgbClr val="333333"/>
              </a:solidFill>
              <a:latin typeface="Work Sans"/>
              <a:ea typeface="Work Sans"/>
              <a:cs typeface="Work Sans"/>
              <a:sym typeface="Work Sans"/>
            </a:endParaRPr>
          </a:p>
        </p:txBody>
      </p:sp>
      <p:sp>
        <p:nvSpPr>
          <p:cNvPr id="307" name="Google Shape;307;p52"/>
          <p:cNvSpPr txBox="1"/>
          <p:nvPr/>
        </p:nvSpPr>
        <p:spPr>
          <a:xfrm>
            <a:off x="1181700" y="3090200"/>
            <a:ext cx="5661000" cy="71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rgbClr val="333333"/>
                </a:solidFill>
                <a:latin typeface="Work Sans Black"/>
                <a:ea typeface="Work Sans Black"/>
                <a:cs typeface="Work Sans Black"/>
                <a:sym typeface="Work Sans Black"/>
              </a:rPr>
              <a:t>Juneteenth - Office Closed</a:t>
            </a:r>
            <a:endParaRPr sz="1800">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None/>
            </a:pPr>
            <a:r>
              <a:rPr lang="en">
                <a:solidFill>
                  <a:srgbClr val="333333"/>
                </a:solidFill>
                <a:latin typeface="Work Sans"/>
                <a:ea typeface="Work Sans"/>
                <a:cs typeface="Work Sans"/>
                <a:sym typeface="Work Sans"/>
              </a:rPr>
              <a:t>June 19th, 2025 </a:t>
            </a:r>
            <a:endParaRPr/>
          </a:p>
        </p:txBody>
      </p:sp>
      <p:sp>
        <p:nvSpPr>
          <p:cNvPr id="308" name="Google Shape;308;p52"/>
          <p:cNvSpPr/>
          <p:nvPr/>
        </p:nvSpPr>
        <p:spPr>
          <a:xfrm>
            <a:off x="552585" y="2308651"/>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309" name="Google Shape;309;p52"/>
          <p:cNvSpPr txBox="1"/>
          <p:nvPr/>
        </p:nvSpPr>
        <p:spPr>
          <a:xfrm>
            <a:off x="726113" y="2415900"/>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2</a:t>
            </a:r>
            <a:endParaRPr sz="1600">
              <a:solidFill>
                <a:srgbClr val="333333"/>
              </a:solidFill>
              <a:latin typeface="Work Sans ExtraBold"/>
              <a:ea typeface="Work Sans ExtraBold"/>
              <a:cs typeface="Work Sans ExtraBold"/>
              <a:sym typeface="Work Sans ExtraBold"/>
            </a:endParaRPr>
          </a:p>
        </p:txBody>
      </p:sp>
      <p:sp>
        <p:nvSpPr>
          <p:cNvPr id="310" name="Google Shape;310;p52"/>
          <p:cNvSpPr txBox="1"/>
          <p:nvPr/>
        </p:nvSpPr>
        <p:spPr>
          <a:xfrm>
            <a:off x="1181675" y="2179650"/>
            <a:ext cx="5533800" cy="71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333333"/>
                </a:solidFill>
                <a:latin typeface="Work Sans Black"/>
                <a:ea typeface="Work Sans Black"/>
                <a:cs typeface="Work Sans Black"/>
                <a:sym typeface="Work Sans Black"/>
              </a:rPr>
              <a:t>Advisor Portal Sunset</a:t>
            </a:r>
            <a:endParaRPr sz="1800">
              <a:solidFill>
                <a:srgbClr val="333333"/>
              </a:solidFill>
              <a:latin typeface="Work Sans Black"/>
              <a:ea typeface="Work Sans Black"/>
              <a:cs typeface="Work Sans Black"/>
              <a:sym typeface="Work Sans Black"/>
            </a:endParaRPr>
          </a:p>
          <a:p>
            <a:pPr indent="0" lvl="0" marL="0" rtl="0" algn="l">
              <a:lnSpc>
                <a:spcPct val="115000"/>
              </a:lnSpc>
              <a:spcBef>
                <a:spcPts val="0"/>
              </a:spcBef>
              <a:spcAft>
                <a:spcPts val="0"/>
              </a:spcAft>
              <a:buNone/>
            </a:pPr>
            <a:r>
              <a:rPr lang="en">
                <a:solidFill>
                  <a:srgbClr val="333333"/>
                </a:solidFill>
                <a:latin typeface="Work Sans"/>
                <a:ea typeface="Work Sans"/>
                <a:cs typeface="Work Sans"/>
                <a:sym typeface="Work Sans"/>
              </a:rPr>
              <a:t>May 30th, 2025</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3"/>
          <p:cNvSpPr txBox="1"/>
          <p:nvPr>
            <p:ph type="title"/>
          </p:nvPr>
        </p:nvSpPr>
        <p:spPr>
          <a:xfrm>
            <a:off x="1484475" y="1302800"/>
            <a:ext cx="6223500" cy="9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130"/>
              <a:t>Questions?</a:t>
            </a:r>
            <a:endParaRPr sz="3130"/>
          </a:p>
        </p:txBody>
      </p:sp>
      <p:cxnSp>
        <p:nvCxnSpPr>
          <p:cNvPr id="316" name="Google Shape;316;p53"/>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317" name="Google Shape;317;p53"/>
          <p:cNvSpPr txBox="1"/>
          <p:nvPr/>
        </p:nvSpPr>
        <p:spPr>
          <a:xfrm>
            <a:off x="1366625" y="2234300"/>
            <a:ext cx="5691600" cy="155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n" sz="1300">
                <a:latin typeface="Open Sans"/>
                <a:ea typeface="Open Sans"/>
                <a:cs typeface="Open Sans"/>
                <a:sym typeface="Open Sans"/>
              </a:rPr>
              <a:t>Reach our team via email: support@xyinvestmentsolutions.com</a:t>
            </a:r>
            <a:endParaRPr sz="1300">
              <a:latin typeface="Open Sans"/>
              <a:ea typeface="Open Sans"/>
              <a:cs typeface="Open Sans"/>
              <a:sym typeface="Open Sans"/>
            </a:endParaRPr>
          </a:p>
        </p:txBody>
      </p:sp>
      <p:pic>
        <p:nvPicPr>
          <p:cNvPr id="318" name="Google Shape;318;p53"/>
          <p:cNvPicPr preferRelativeResize="0"/>
          <p:nvPr/>
        </p:nvPicPr>
        <p:blipFill>
          <a:blip r:embed="rId3">
            <a:alphaModFix/>
          </a:blip>
          <a:stretch>
            <a:fillRect/>
          </a:stretch>
        </p:blipFill>
        <p:spPr>
          <a:xfrm>
            <a:off x="4750550" y="1651325"/>
            <a:ext cx="4393450" cy="43934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4"/>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Disclosures</a:t>
            </a:r>
            <a:endParaRPr/>
          </a:p>
        </p:txBody>
      </p:sp>
      <p:cxnSp>
        <p:nvCxnSpPr>
          <p:cNvPr id="324" name="Google Shape;324;p54"/>
          <p:cNvCxnSpPr/>
          <p:nvPr/>
        </p:nvCxnSpPr>
        <p:spPr>
          <a:xfrm flipH="1" rot="10800000">
            <a:off x="646050" y="160670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325" name="Google Shape;325;p54"/>
          <p:cNvSpPr txBox="1"/>
          <p:nvPr/>
        </p:nvSpPr>
        <p:spPr>
          <a:xfrm>
            <a:off x="616800" y="1752975"/>
            <a:ext cx="7983300" cy="265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XYPN Invest constructs and manages investment models (“Model Portfolios”) through a technology solution. The Model Portfolios can be used by investment adviser representatives (“IARs”) of XYPN Invest, an SEC registered investment adviser (“RIA”), as well as IARs of other unaffiliated RIAs (“iIARs”). iIARs are members of XYPN, but not affiliated with the XYPN Invest RIA. XYPN Invest manages its Model Portfolios on a discretionary basis primarily by allocating assets among various mutual funds and exchange-traded funds (“ETFs”). XYPN Invest may allocate to individual securities in certain circumstances. IARs and iIARs are ultimately responsible for choosing the appropriate Model and overall allocations for their Clients.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3"/>
          <p:cNvSpPr txBox="1"/>
          <p:nvPr>
            <p:ph type="title"/>
          </p:nvPr>
        </p:nvSpPr>
        <p:spPr>
          <a:xfrm>
            <a:off x="1368500" y="982150"/>
            <a:ext cx="6479400" cy="98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Market Update with Andrew</a:t>
            </a:r>
            <a:endParaRPr sz="2800"/>
          </a:p>
        </p:txBody>
      </p:sp>
      <p:pic>
        <p:nvPicPr>
          <p:cNvPr id="160" name="Google Shape;160;p33"/>
          <p:cNvPicPr preferRelativeResize="0"/>
          <p:nvPr/>
        </p:nvPicPr>
        <p:blipFill>
          <a:blip r:embed="rId3">
            <a:alphaModFix/>
          </a:blip>
          <a:stretch>
            <a:fillRect/>
          </a:stretch>
        </p:blipFill>
        <p:spPr>
          <a:xfrm>
            <a:off x="4750550" y="1678800"/>
            <a:ext cx="4393450" cy="4393450"/>
          </a:xfrm>
          <a:prstGeom prst="rect">
            <a:avLst/>
          </a:prstGeom>
          <a:noFill/>
          <a:ln>
            <a:noFill/>
          </a:ln>
        </p:spPr>
      </p:pic>
      <p:sp>
        <p:nvSpPr>
          <p:cNvPr id="161" name="Google Shape;161;p33"/>
          <p:cNvSpPr txBox="1"/>
          <p:nvPr/>
        </p:nvSpPr>
        <p:spPr>
          <a:xfrm>
            <a:off x="1567000" y="2176000"/>
            <a:ext cx="5530200" cy="18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62" name="Google Shape;162;p33"/>
          <p:cNvSpPr txBox="1"/>
          <p:nvPr/>
        </p:nvSpPr>
        <p:spPr>
          <a:xfrm>
            <a:off x="1499850" y="1806775"/>
            <a:ext cx="5463000" cy="195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Account Review Process</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lang="en">
                <a:solidFill>
                  <a:schemeClr val="dk2"/>
                </a:solidFill>
              </a:rPr>
              <a:t>Model Announcement</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lang="en">
                <a:solidFill>
                  <a:schemeClr val="dk2"/>
                </a:solidFill>
              </a:rPr>
              <a:t>Market Update</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4"/>
          <p:cNvSpPr txBox="1"/>
          <p:nvPr>
            <p:ph type="title"/>
          </p:nvPr>
        </p:nvSpPr>
        <p:spPr>
          <a:xfrm>
            <a:off x="1484475" y="1051500"/>
            <a:ext cx="6223500" cy="80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Account Review Process</a:t>
            </a:r>
            <a:endParaRPr sz="2800"/>
          </a:p>
        </p:txBody>
      </p:sp>
      <p:sp>
        <p:nvSpPr>
          <p:cNvPr id="168" name="Google Shape;168;p34"/>
          <p:cNvSpPr txBox="1"/>
          <p:nvPr/>
        </p:nvSpPr>
        <p:spPr>
          <a:xfrm>
            <a:off x="1587375" y="1747375"/>
            <a:ext cx="6017700" cy="19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rPr>
              <a:t>Review Allocations</a:t>
            </a:r>
            <a:endParaRPr b="1">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b="1" lang="en">
                <a:solidFill>
                  <a:schemeClr val="dk2"/>
                </a:solidFill>
              </a:rPr>
              <a:t>Household Instructions</a:t>
            </a:r>
            <a:endParaRPr b="1">
              <a:solidFill>
                <a:schemeClr val="dk2"/>
              </a:solidFill>
            </a:endParaRPr>
          </a:p>
          <a:p>
            <a:pPr indent="0" lvl="0" marL="0" rtl="0" algn="l">
              <a:spcBef>
                <a:spcPts val="0"/>
              </a:spcBef>
              <a:spcAft>
                <a:spcPts val="0"/>
              </a:spcAft>
              <a:buNone/>
            </a:pPr>
            <a:r>
              <a:rPr lang="en">
                <a:solidFill>
                  <a:schemeClr val="dk2"/>
                </a:solidFill>
              </a:rPr>
              <a:t>	Cap Gains B</a:t>
            </a:r>
            <a:r>
              <a:rPr lang="en">
                <a:solidFill>
                  <a:schemeClr val="dk2"/>
                </a:solidFill>
              </a:rPr>
              <a:t>udget</a:t>
            </a:r>
            <a:endParaRPr>
              <a:solidFill>
                <a:schemeClr val="dk2"/>
              </a:solidFill>
            </a:endParaRPr>
          </a:p>
          <a:p>
            <a:pPr indent="0" lvl="0" marL="0" rtl="0" algn="l">
              <a:spcBef>
                <a:spcPts val="0"/>
              </a:spcBef>
              <a:spcAft>
                <a:spcPts val="0"/>
              </a:spcAft>
              <a:buNone/>
            </a:pPr>
            <a:r>
              <a:rPr lang="en">
                <a:solidFill>
                  <a:schemeClr val="dk2"/>
                </a:solidFill>
              </a:rPr>
              <a:t>	Do Not Sell</a:t>
            </a:r>
            <a:endParaRPr>
              <a:solidFill>
                <a:schemeClr val="dk2"/>
              </a:solidFill>
            </a:endParaRPr>
          </a:p>
          <a:p>
            <a:pPr indent="0" lvl="0" marL="0" rtl="0" algn="l">
              <a:spcBef>
                <a:spcPts val="0"/>
              </a:spcBef>
              <a:spcAft>
                <a:spcPts val="0"/>
              </a:spcAft>
              <a:buNone/>
            </a:pPr>
            <a:r>
              <a:rPr lang="en">
                <a:solidFill>
                  <a:schemeClr val="dk2"/>
                </a:solidFill>
              </a:rPr>
              <a:t>	Tax Loss Harvesting</a:t>
            </a:r>
            <a:endParaRPr>
              <a:solidFill>
                <a:schemeClr val="dk2"/>
              </a:solidFill>
            </a:endParaRPr>
          </a:p>
          <a:p>
            <a:pPr indent="0" lvl="0" marL="0" rtl="0" algn="l">
              <a:spcBef>
                <a:spcPts val="0"/>
              </a:spcBef>
              <a:spcAft>
                <a:spcPts val="0"/>
              </a:spcAft>
              <a:buNone/>
            </a:pPr>
            <a:r>
              <a:rPr lang="en">
                <a:solidFill>
                  <a:schemeClr val="dk2"/>
                </a:solidFill>
              </a:rPr>
              <a:t>	Cash Set Aside</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b="1" lang="en">
                <a:solidFill>
                  <a:schemeClr val="dk2"/>
                </a:solidFill>
              </a:rPr>
              <a:t>Extending Time to 2 weeks </a:t>
            </a:r>
            <a:endParaRPr b="1">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5"/>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2800"/>
              <a:t>Model Update</a:t>
            </a:r>
            <a:endParaRPr sz="2800"/>
          </a:p>
          <a:p>
            <a:pPr indent="0" lvl="0" marL="0" rtl="0" algn="l">
              <a:spcBef>
                <a:spcPts val="0"/>
              </a:spcBef>
              <a:spcAft>
                <a:spcPts val="0"/>
              </a:spcAft>
              <a:buNone/>
            </a:pPr>
            <a:r>
              <a:t/>
            </a:r>
            <a:endParaRPr sz="2800"/>
          </a:p>
        </p:txBody>
      </p:sp>
      <p:sp>
        <p:nvSpPr>
          <p:cNvPr id="174" name="Google Shape;174;p35"/>
          <p:cNvSpPr txBox="1"/>
          <p:nvPr/>
        </p:nvSpPr>
        <p:spPr>
          <a:xfrm>
            <a:off x="1610525" y="1705500"/>
            <a:ext cx="5823300" cy="155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rPr>
              <a:t>Tracker - Now Fully Indexed</a:t>
            </a:r>
            <a:endParaRPr b="1">
              <a:solidFill>
                <a:schemeClr val="dk2"/>
              </a:solidFill>
            </a:endParaRPr>
          </a:p>
          <a:p>
            <a:pPr indent="0" lvl="0" marL="0" rtl="0" algn="l">
              <a:spcBef>
                <a:spcPts val="0"/>
              </a:spcBef>
              <a:spcAft>
                <a:spcPts val="0"/>
              </a:spcAft>
              <a:buNone/>
            </a:pPr>
            <a:r>
              <a:t/>
            </a:r>
            <a:endParaRPr>
              <a:solidFill>
                <a:srgbClr val="222222"/>
              </a:solidFill>
              <a:highlight>
                <a:srgbClr val="FFFFFF"/>
              </a:highlight>
            </a:endParaRPr>
          </a:p>
          <a:p>
            <a:pPr indent="0" lvl="0" marL="0" rtl="0" algn="l">
              <a:spcBef>
                <a:spcPts val="0"/>
              </a:spcBef>
              <a:spcAft>
                <a:spcPts val="0"/>
              </a:spcAft>
              <a:buNone/>
            </a:pPr>
            <a:r>
              <a:rPr lang="en" sz="1200">
                <a:solidFill>
                  <a:srgbClr val="222222"/>
                </a:solidFill>
                <a:highlight>
                  <a:srgbClr val="FFFFFF"/>
                </a:highlight>
              </a:rPr>
              <a:t>IC has decided to switch from </a:t>
            </a:r>
            <a:r>
              <a:rPr b="1" lang="en" sz="1200">
                <a:solidFill>
                  <a:srgbClr val="222222"/>
                </a:solidFill>
                <a:highlight>
                  <a:srgbClr val="FFFFFF"/>
                </a:highlight>
              </a:rPr>
              <a:t>DFGR</a:t>
            </a:r>
            <a:r>
              <a:rPr lang="en" sz="1200">
                <a:solidFill>
                  <a:srgbClr val="222222"/>
                </a:solidFill>
                <a:highlight>
                  <a:srgbClr val="FFFFFF"/>
                </a:highlight>
              </a:rPr>
              <a:t> (DFA Global REIT ETF) to </a:t>
            </a:r>
            <a:endParaRPr sz="1200">
              <a:solidFill>
                <a:srgbClr val="222222"/>
              </a:solidFill>
              <a:highlight>
                <a:srgbClr val="FFFFFF"/>
              </a:highlight>
            </a:endParaRPr>
          </a:p>
          <a:p>
            <a:pPr indent="0" lvl="0" marL="0" rtl="0" algn="l">
              <a:spcBef>
                <a:spcPts val="0"/>
              </a:spcBef>
              <a:spcAft>
                <a:spcPts val="0"/>
              </a:spcAft>
              <a:buNone/>
            </a:pPr>
            <a:r>
              <a:rPr b="1" lang="en" sz="1200">
                <a:solidFill>
                  <a:srgbClr val="222222"/>
                </a:solidFill>
                <a:highlight>
                  <a:srgbClr val="FFFFFF"/>
                </a:highlight>
              </a:rPr>
              <a:t>REET</a:t>
            </a:r>
            <a:r>
              <a:rPr lang="en" sz="1200">
                <a:solidFill>
                  <a:srgbClr val="222222"/>
                </a:solidFill>
                <a:highlight>
                  <a:srgbClr val="FFFFFF"/>
                </a:highlight>
              </a:rPr>
              <a:t> (iShares Global REET ETF)</a:t>
            </a:r>
            <a:endParaRPr sz="1200">
              <a:solidFill>
                <a:srgbClr val="222222"/>
              </a:solidFill>
              <a:highlight>
                <a:srgbClr val="FFFFFF"/>
              </a:highlight>
            </a:endParaRPr>
          </a:p>
          <a:p>
            <a:pPr indent="0" lvl="0" marL="0" rtl="0" algn="l">
              <a:spcBef>
                <a:spcPts val="0"/>
              </a:spcBef>
              <a:spcAft>
                <a:spcPts val="0"/>
              </a:spcAft>
              <a:buNone/>
            </a:pPr>
            <a:r>
              <a:t/>
            </a:r>
            <a:endParaRPr sz="1200">
              <a:solidFill>
                <a:srgbClr val="222222"/>
              </a:solidFill>
              <a:highlight>
                <a:srgbClr val="FFFFFF"/>
              </a:highlight>
            </a:endParaRPr>
          </a:p>
          <a:p>
            <a:pPr indent="457200" lvl="0" marL="0" rtl="0" algn="l">
              <a:spcBef>
                <a:spcPts val="0"/>
              </a:spcBef>
              <a:spcAft>
                <a:spcPts val="0"/>
              </a:spcAft>
              <a:buNone/>
            </a:pPr>
            <a:r>
              <a:rPr lang="en" sz="1200">
                <a:solidFill>
                  <a:srgbClr val="222222"/>
                </a:solidFill>
                <a:highlight>
                  <a:srgbClr val="FFFFFF"/>
                </a:highlight>
              </a:rPr>
              <a:t>Implementing Mid June</a:t>
            </a:r>
            <a:endParaRPr sz="1500">
              <a:solidFill>
                <a:srgbClr val="222222"/>
              </a:solidFill>
              <a:highlight>
                <a:srgbClr val="FFFFFF"/>
              </a:highlight>
            </a:endParaRPr>
          </a:p>
        </p:txBody>
      </p:sp>
      <p:pic>
        <p:nvPicPr>
          <p:cNvPr id="175" name="Google Shape;175;p35"/>
          <p:cNvPicPr preferRelativeResize="0"/>
          <p:nvPr/>
        </p:nvPicPr>
        <p:blipFill rotWithShape="1">
          <a:blip r:embed="rId3">
            <a:alphaModFix/>
          </a:blip>
          <a:srcRect b="0" l="0" r="0" t="0"/>
          <a:stretch/>
        </p:blipFill>
        <p:spPr>
          <a:xfrm>
            <a:off x="1885488" y="3404825"/>
            <a:ext cx="5421475" cy="463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6"/>
          <p:cNvSpPr txBox="1"/>
          <p:nvPr>
            <p:ph type="title"/>
          </p:nvPr>
        </p:nvSpPr>
        <p:spPr>
          <a:xfrm>
            <a:off x="1484475" y="1051500"/>
            <a:ext cx="6223500" cy="63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Indices</a:t>
            </a:r>
            <a:endParaRPr sz="2800"/>
          </a:p>
        </p:txBody>
      </p:sp>
      <p:pic>
        <p:nvPicPr>
          <p:cNvPr id="181" name="Google Shape;181;p36"/>
          <p:cNvPicPr preferRelativeResize="0"/>
          <p:nvPr/>
        </p:nvPicPr>
        <p:blipFill>
          <a:blip r:embed="rId3">
            <a:alphaModFix/>
          </a:blip>
          <a:stretch>
            <a:fillRect/>
          </a:stretch>
        </p:blipFill>
        <p:spPr>
          <a:xfrm>
            <a:off x="1712238" y="1732300"/>
            <a:ext cx="5719524" cy="2301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7"/>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2800"/>
              <a:t>International</a:t>
            </a:r>
            <a:endParaRPr sz="2800"/>
          </a:p>
          <a:p>
            <a:pPr indent="0" lvl="0" marL="0" rtl="0" algn="l">
              <a:spcBef>
                <a:spcPts val="0"/>
              </a:spcBef>
              <a:spcAft>
                <a:spcPts val="0"/>
              </a:spcAft>
              <a:buNone/>
            </a:pPr>
            <a:r>
              <a:t/>
            </a:r>
            <a:endParaRPr/>
          </a:p>
        </p:txBody>
      </p:sp>
      <p:pic>
        <p:nvPicPr>
          <p:cNvPr id="187" name="Google Shape;187;p37"/>
          <p:cNvPicPr preferRelativeResize="0"/>
          <p:nvPr/>
        </p:nvPicPr>
        <p:blipFill rotWithShape="1">
          <a:blip r:embed="rId3">
            <a:alphaModFix/>
          </a:blip>
          <a:srcRect b="0" l="0" r="2315" t="0"/>
          <a:stretch/>
        </p:blipFill>
        <p:spPr>
          <a:xfrm>
            <a:off x="4225575" y="1708425"/>
            <a:ext cx="3432998" cy="1854299"/>
          </a:xfrm>
          <a:prstGeom prst="rect">
            <a:avLst/>
          </a:prstGeom>
          <a:noFill/>
          <a:ln>
            <a:noFill/>
          </a:ln>
        </p:spPr>
      </p:pic>
      <p:sp>
        <p:nvSpPr>
          <p:cNvPr id="188" name="Google Shape;188;p37"/>
          <p:cNvSpPr txBox="1"/>
          <p:nvPr/>
        </p:nvSpPr>
        <p:spPr>
          <a:xfrm>
            <a:off x="1533375" y="1708425"/>
            <a:ext cx="2692200" cy="113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rPr>
              <a:t>Benefits to International Diversification</a:t>
            </a:r>
            <a:endParaRPr sz="1200">
              <a:solidFill>
                <a:schemeClr val="dk2"/>
              </a:solidFill>
            </a:endParaRPr>
          </a:p>
          <a:p>
            <a:pPr indent="0" lvl="0" marL="0" rtl="0" algn="l">
              <a:spcBef>
                <a:spcPts val="0"/>
              </a:spcBef>
              <a:spcAft>
                <a:spcPts val="0"/>
              </a:spcAft>
              <a:buNone/>
            </a:pPr>
            <a:r>
              <a:t/>
            </a:r>
            <a:endParaRPr sz="1200">
              <a:solidFill>
                <a:schemeClr val="dk2"/>
              </a:solidFill>
            </a:endParaRPr>
          </a:p>
          <a:p>
            <a:pPr indent="0" lvl="0" marL="0" rtl="0" algn="l">
              <a:spcBef>
                <a:spcPts val="0"/>
              </a:spcBef>
              <a:spcAft>
                <a:spcPts val="0"/>
              </a:spcAft>
              <a:buNone/>
            </a:pPr>
            <a:r>
              <a:rPr lang="en" sz="1200">
                <a:solidFill>
                  <a:schemeClr val="dk2"/>
                </a:solidFill>
              </a:rPr>
              <a:t>Core and DFA Overweight to INT</a:t>
            </a:r>
            <a:endParaRPr sz="1200">
              <a:solidFill>
                <a:schemeClr val="dk2"/>
              </a:solidFill>
            </a:endParaRPr>
          </a:p>
        </p:txBody>
      </p:sp>
      <p:pic>
        <p:nvPicPr>
          <p:cNvPr id="189" name="Google Shape;189;p37"/>
          <p:cNvPicPr preferRelativeResize="0"/>
          <p:nvPr/>
        </p:nvPicPr>
        <p:blipFill>
          <a:blip r:embed="rId4">
            <a:alphaModFix/>
          </a:blip>
          <a:stretch>
            <a:fillRect/>
          </a:stretch>
        </p:blipFill>
        <p:spPr>
          <a:xfrm>
            <a:off x="1609050" y="2843025"/>
            <a:ext cx="2692076" cy="1076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8"/>
          <p:cNvSpPr txBox="1"/>
          <p:nvPr>
            <p:ph type="title"/>
          </p:nvPr>
        </p:nvSpPr>
        <p:spPr>
          <a:xfrm>
            <a:off x="1460250" y="1003375"/>
            <a:ext cx="6223500" cy="786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Volatility Pulse </a:t>
            </a:r>
            <a:endParaRPr sz="2800"/>
          </a:p>
        </p:txBody>
      </p:sp>
      <p:pic>
        <p:nvPicPr>
          <p:cNvPr id="195" name="Google Shape;195;p38"/>
          <p:cNvPicPr preferRelativeResize="0"/>
          <p:nvPr/>
        </p:nvPicPr>
        <p:blipFill>
          <a:blip r:embed="rId3">
            <a:alphaModFix/>
          </a:blip>
          <a:stretch>
            <a:fillRect/>
          </a:stretch>
        </p:blipFill>
        <p:spPr>
          <a:xfrm>
            <a:off x="1768274" y="1490275"/>
            <a:ext cx="5512724" cy="2707926"/>
          </a:xfrm>
          <a:prstGeom prst="rect">
            <a:avLst/>
          </a:prstGeom>
          <a:noFill/>
          <a:ln>
            <a:noFill/>
          </a:ln>
        </p:spPr>
      </p:pic>
      <p:sp>
        <p:nvSpPr>
          <p:cNvPr id="196" name="Google Shape;196;p38"/>
          <p:cNvSpPr txBox="1"/>
          <p:nvPr/>
        </p:nvSpPr>
        <p:spPr>
          <a:xfrm>
            <a:off x="1768238" y="1520875"/>
            <a:ext cx="5512800" cy="26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rPr>
              <a:t>S&amp;P 500 P/C Ratio</a:t>
            </a:r>
            <a:endParaRPr sz="12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9"/>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What is Normal Volatility?</a:t>
            </a:r>
            <a:endParaRPr sz="2800"/>
          </a:p>
        </p:txBody>
      </p:sp>
      <p:pic>
        <p:nvPicPr>
          <p:cNvPr id="202" name="Google Shape;202;p39"/>
          <p:cNvPicPr preferRelativeResize="0"/>
          <p:nvPr/>
        </p:nvPicPr>
        <p:blipFill>
          <a:blip r:embed="rId3">
            <a:alphaModFix/>
          </a:blip>
          <a:stretch>
            <a:fillRect/>
          </a:stretch>
        </p:blipFill>
        <p:spPr>
          <a:xfrm>
            <a:off x="1626250" y="1680800"/>
            <a:ext cx="5891502" cy="26043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