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Work Sans Medium"/>
      <p:regular r:id="rId16"/>
      <p:bold r:id="rId17"/>
      <p:italic r:id="rId18"/>
      <p:boldItalic r:id="rId19"/>
    </p:embeddedFont>
    <p:embeddedFont>
      <p:font typeface="Work Sans Black"/>
      <p:bold r:id="rId20"/>
      <p:boldItalic r:id="rId21"/>
    </p:embeddedFont>
    <p:embeddedFont>
      <p:font typeface="Work Sans ExtraBold"/>
      <p:bold r:id="rId22"/>
      <p:boldItalic r:id="rId23"/>
    </p:embeddedFont>
    <p:embeddedFont>
      <p:font typeface="Work Sans Light"/>
      <p:regular r:id="rId24"/>
      <p:bold r:id="rId25"/>
      <p:italic r:id="rId26"/>
      <p:boldItalic r:id="rId27"/>
    </p:embeddedFont>
    <p:embeddedFont>
      <p:font typeface="Work Sans"/>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BAE6E2-368D-4D75-8C97-7F905C7F82D1}">
  <a:tblStyle styleId="{C2BAE6E2-368D-4D75-8C97-7F905C7F82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WorkSansBlack-bold.fntdata"/><Relationship Id="rId22" Type="http://schemas.openxmlformats.org/officeDocument/2006/relationships/font" Target="fonts/WorkSansExtraBold-bold.fntdata"/><Relationship Id="rId21" Type="http://schemas.openxmlformats.org/officeDocument/2006/relationships/font" Target="fonts/WorkSansBlack-boldItalic.fntdata"/><Relationship Id="rId24" Type="http://schemas.openxmlformats.org/officeDocument/2006/relationships/font" Target="fonts/WorkSansLight-regular.fntdata"/><Relationship Id="rId23" Type="http://schemas.openxmlformats.org/officeDocument/2006/relationships/font" Target="fonts/WorkSansExtra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Light-italic.fntdata"/><Relationship Id="rId25" Type="http://schemas.openxmlformats.org/officeDocument/2006/relationships/font" Target="fonts/WorkSansLight-bold.fntdata"/><Relationship Id="rId28" Type="http://schemas.openxmlformats.org/officeDocument/2006/relationships/font" Target="fonts/WorkSans-regular.fntdata"/><Relationship Id="rId27" Type="http://schemas.openxmlformats.org/officeDocument/2006/relationships/font" Target="fonts/WorkSa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boldItalic.fntdata"/><Relationship Id="rId30" Type="http://schemas.openxmlformats.org/officeDocument/2006/relationships/font" Target="fonts/WorkSans-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WorkSansMedium-bold.fntdata"/><Relationship Id="rId16" Type="http://schemas.openxmlformats.org/officeDocument/2006/relationships/font" Target="fonts/WorkSansMedium-regular.fntdata"/><Relationship Id="rId19" Type="http://schemas.openxmlformats.org/officeDocument/2006/relationships/font" Target="fonts/WorkSansMedium-boldItalic.fntdata"/><Relationship Id="rId18" Type="http://schemas.openxmlformats.org/officeDocument/2006/relationships/font" Target="fonts/WorkSans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29fa2efb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229fa2ef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3427fedf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3427fedf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3427fedf4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427fedf4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427fedf4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427fedf4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427fedf4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427fedf4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427fedf4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427fedf4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427fedf4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3427fedf4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7">
  <p:cSld name="TITLE_AND_BODY_7">
    <p:spTree>
      <p:nvGrpSpPr>
        <p:cNvPr id="85" name="Shape 85"/>
        <p:cNvGrpSpPr/>
        <p:nvPr/>
      </p:nvGrpSpPr>
      <p:grpSpPr>
        <a:xfrm>
          <a:off x="0" y="0"/>
          <a:ext cx="0" cy="0"/>
          <a:chOff x="0" y="0"/>
          <a:chExt cx="0" cy="0"/>
        </a:xfrm>
      </p:grpSpPr>
      <p:sp>
        <p:nvSpPr>
          <p:cNvPr id="86" name="Google Shape;86;p17"/>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7" name="Google Shape;87;p17"/>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8" name="Google Shape;8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9" name="Google Shape;89;p17"/>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info.xyplanningnetwork.com/hubfs/XYIS/Fact%20Sheet%20Files/COR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www.xyplanningnetwork.com/hubfs/XYIS/Fact%20Sheet%20Files/All%20DFA.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hyperlink" Target="https://www.xyplanningnetwork.com/hubfs/XYIS/Fact%20Sheet%20Files/KICKSTAR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www.xyplanningnetwork.com/hubfs/XYIS/Fact%20Sheet%20Files/CAUS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www.xyplanningnetwork.com/hubfs/XYIS/Fact%20Sheet%20Files/BRI.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February 12, 2025</a:t>
            </a:r>
            <a:endParaRPr sz="3200"/>
          </a:p>
        </p:txBody>
      </p:sp>
      <p:pic>
        <p:nvPicPr>
          <p:cNvPr id="95" name="Google Shape;95;p18"/>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6" name="Google Shape;96;p18"/>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87" name="Google Shape;187;p27"/>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88" name="Google Shape;188;p27"/>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p:nvPr/>
        </p:nvSpPr>
        <p:spPr>
          <a:xfrm>
            <a:off x="552735" y="15015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02" name="Google Shape;102;p19"/>
          <p:cNvSpPr txBox="1"/>
          <p:nvPr/>
        </p:nvSpPr>
        <p:spPr>
          <a:xfrm>
            <a:off x="726263" y="16087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03" name="Google Shape;103;p19"/>
          <p:cNvSpPr txBox="1"/>
          <p:nvPr>
            <p:ph type="title"/>
          </p:nvPr>
        </p:nvSpPr>
        <p:spPr>
          <a:xfrm>
            <a:off x="392350" y="128250"/>
            <a:ext cx="7919400" cy="982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0740"/>
              <a:buFont typeface="Arial"/>
              <a:buNone/>
            </a:pPr>
            <a:r>
              <a:rPr lang="en" sz="2700"/>
              <a:t>April 1,</a:t>
            </a:r>
            <a:r>
              <a:rPr lang="en" sz="2700"/>
              <a:t> 2025</a:t>
            </a:r>
            <a:endParaRPr sz="2700"/>
          </a:p>
          <a:p>
            <a:pPr indent="0" lvl="0" marL="0" rtl="0" algn="l">
              <a:spcBef>
                <a:spcPts val="0"/>
              </a:spcBef>
              <a:spcAft>
                <a:spcPts val="0"/>
              </a:spcAft>
              <a:buClr>
                <a:schemeClr val="dk1"/>
              </a:buClr>
              <a:buSzPct val="40740"/>
              <a:buFont typeface="Arial"/>
              <a:buNone/>
            </a:pPr>
            <a:r>
              <a:rPr lang="en" sz="2700"/>
              <a:t>Model Change Summary</a:t>
            </a:r>
            <a:endParaRPr sz="2700"/>
          </a:p>
        </p:txBody>
      </p:sp>
      <p:sp>
        <p:nvSpPr>
          <p:cNvPr id="104" name="Google Shape;104;p19"/>
          <p:cNvSpPr txBox="1"/>
          <p:nvPr/>
        </p:nvSpPr>
        <p:spPr>
          <a:xfrm>
            <a:off x="1181825" y="1372525"/>
            <a:ext cx="4611600" cy="9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Core, All DFA, Kick Start, Cause, BRI</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All model equity will shift towards approx. 60% US / 35% INTL / 5% REITs</a:t>
            </a:r>
            <a:endParaRPr/>
          </a:p>
        </p:txBody>
      </p:sp>
      <p:sp>
        <p:nvSpPr>
          <p:cNvPr id="105" name="Google Shape;105;p19"/>
          <p:cNvSpPr/>
          <p:nvPr/>
        </p:nvSpPr>
        <p:spPr>
          <a:xfrm>
            <a:off x="597985" y="277420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06" name="Google Shape;106;p19"/>
          <p:cNvSpPr txBox="1"/>
          <p:nvPr/>
        </p:nvSpPr>
        <p:spPr>
          <a:xfrm>
            <a:off x="771513" y="288145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07" name="Google Shape;107;p19"/>
          <p:cNvSpPr txBox="1"/>
          <p:nvPr/>
        </p:nvSpPr>
        <p:spPr>
          <a:xfrm>
            <a:off x="1227075" y="2645200"/>
            <a:ext cx="4611600" cy="121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Tracker: No Change</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This model is intended to offer a more US-centric allocation, which remains at 70% of the equity total.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0" y="-838200"/>
            <a:ext cx="9144003" cy="70678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nvSpPr>
        <p:spPr>
          <a:xfrm>
            <a:off x="491150" y="1459800"/>
            <a:ext cx="1858200" cy="13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33333"/>
                </a:solidFill>
                <a:latin typeface="Work Sans ExtraBold"/>
                <a:ea typeface="Work Sans ExtraBold"/>
                <a:cs typeface="Work Sans ExtraBold"/>
                <a:sym typeface="Work Sans ExtraBold"/>
              </a:rPr>
              <a:t>Core</a:t>
            </a:r>
            <a:endParaRPr sz="3600">
              <a:solidFill>
                <a:srgbClr val="333333"/>
              </a:solidFill>
              <a:latin typeface="Work Sans ExtraBold"/>
              <a:ea typeface="Work Sans ExtraBold"/>
              <a:cs typeface="Work Sans ExtraBold"/>
              <a:sym typeface="Work Sans ExtraBold"/>
            </a:endParaRPr>
          </a:p>
        </p:txBody>
      </p:sp>
      <p:sp>
        <p:nvSpPr>
          <p:cNvPr id="118" name="Google Shape;118;p21"/>
          <p:cNvSpPr/>
          <p:nvPr/>
        </p:nvSpPr>
        <p:spPr>
          <a:xfrm>
            <a:off x="6636925" y="967300"/>
            <a:ext cx="1444800" cy="492600"/>
          </a:xfrm>
          <a:prstGeom prst="rect">
            <a:avLst/>
          </a:prstGeom>
          <a:solidFill>
            <a:srgbClr val="2851BE"/>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Work Sans ExtraBold"/>
                <a:ea typeface="Work Sans ExtraBold"/>
                <a:cs typeface="Work Sans ExtraBold"/>
                <a:sym typeface="Work Sans ExtraBold"/>
              </a:rPr>
              <a:t>MIN: $10,000</a:t>
            </a:r>
            <a:endParaRPr sz="1000">
              <a:solidFill>
                <a:schemeClr val="lt1"/>
              </a:solidFill>
              <a:latin typeface="Work Sans ExtraBold"/>
              <a:ea typeface="Work Sans ExtraBold"/>
              <a:cs typeface="Work Sans ExtraBold"/>
              <a:sym typeface="Work Sans ExtraBold"/>
            </a:endParaRPr>
          </a:p>
        </p:txBody>
      </p:sp>
      <p:sp>
        <p:nvSpPr>
          <p:cNvPr id="119" name="Google Shape;119;p21"/>
          <p:cNvSpPr/>
          <p:nvPr/>
        </p:nvSpPr>
        <p:spPr>
          <a:xfrm>
            <a:off x="5046675" y="967202"/>
            <a:ext cx="1444800" cy="492600"/>
          </a:xfrm>
          <a:prstGeom prst="rect">
            <a:avLst/>
          </a:prstGeom>
          <a:solidFill>
            <a:srgbClr val="2851BE"/>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Work Sans ExtraBold"/>
                <a:ea typeface="Work Sans ExtraBold"/>
                <a:cs typeface="Work Sans ExtraBold"/>
                <a:sym typeface="Work Sans ExtraBold"/>
              </a:rPr>
              <a:t>ETFs ONLY</a:t>
            </a:r>
            <a:endParaRPr sz="1000">
              <a:solidFill>
                <a:schemeClr val="lt1"/>
              </a:solidFill>
              <a:latin typeface="Work Sans ExtraBold"/>
              <a:ea typeface="Work Sans ExtraBold"/>
              <a:cs typeface="Work Sans ExtraBold"/>
              <a:sym typeface="Work Sans ExtraBold"/>
            </a:endParaRPr>
          </a:p>
        </p:txBody>
      </p:sp>
      <p:sp>
        <p:nvSpPr>
          <p:cNvPr id="120" name="Google Shape;120;p21"/>
          <p:cNvSpPr txBox="1"/>
          <p:nvPr/>
        </p:nvSpPr>
        <p:spPr>
          <a:xfrm>
            <a:off x="2627650" y="1494450"/>
            <a:ext cx="6032100" cy="49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latin typeface="Open Sans"/>
                <a:ea typeface="Open Sans"/>
                <a:cs typeface="Open Sans"/>
                <a:sym typeface="Open Sans"/>
              </a:rPr>
              <a:t>CORE combines the low cost and tax efficiency of ETFs with factor tilts to small and value; and does so across a diversified list of managers. This represents our best thinking and is considered our preferred model. </a:t>
            </a:r>
            <a:endParaRPr sz="900">
              <a:latin typeface="Open Sans"/>
              <a:ea typeface="Open Sans"/>
              <a:cs typeface="Open Sans"/>
              <a:sym typeface="Open Sans"/>
            </a:endParaRPr>
          </a:p>
        </p:txBody>
      </p:sp>
      <p:graphicFrame>
        <p:nvGraphicFramePr>
          <p:cNvPr id="121" name="Google Shape;121;p21"/>
          <p:cNvGraphicFramePr/>
          <p:nvPr/>
        </p:nvGraphicFramePr>
        <p:xfrm>
          <a:off x="609225" y="2096275"/>
          <a:ext cx="3000000" cy="3000000"/>
        </p:xfrm>
        <a:graphic>
          <a:graphicData uri="http://schemas.openxmlformats.org/drawingml/2006/table">
            <a:tbl>
              <a:tblPr>
                <a:noFill/>
                <a:tableStyleId>{C2BAE6E2-368D-4D75-8C97-7F905C7F82D1}</a:tableStyleId>
              </a:tblPr>
              <a:tblGrid>
                <a:gridCol w="1783775"/>
                <a:gridCol w="2398625"/>
                <a:gridCol w="558300"/>
                <a:gridCol w="558300"/>
                <a:gridCol w="558300"/>
                <a:gridCol w="558300"/>
                <a:gridCol w="558300"/>
                <a:gridCol w="558300"/>
                <a:gridCol w="558300"/>
              </a:tblGrid>
              <a:tr h="174525">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Standard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Tax-Sensitive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174525">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Asset Class</a:t>
                      </a:r>
                      <a:endParaRPr i="1" sz="700">
                        <a:solidFill>
                          <a:srgbClr val="1F6DF4"/>
                        </a:solidFill>
                        <a:latin typeface="Work Sans"/>
                        <a:ea typeface="Work Sans"/>
                        <a:cs typeface="Work Sans"/>
                        <a:sym typeface="Work Sans"/>
                      </a:endParaRPr>
                    </a:p>
                  </a:txBody>
                  <a:tcPr marT="3600" marB="3600" marR="3600" marL="36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Fund</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Alt.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Alt.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Total Stock Market</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IWV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IWV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Small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US Small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AVUV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AVUV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FTSE Developed Mkts</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VEA</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EFA</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VEA</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IEFA</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Sm/Mid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Avantis International Small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AVDV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DISV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AVDV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DISV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67250">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Emerging Markets</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Avantis Emerging Markets Equity</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AVEM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VWO</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11.0%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AVEM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VWO</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11.0%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Real Estate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Global Real Estate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REET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REET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Corporate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Intermediate Corp</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VCIT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SPAB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MUNI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MUB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90.0%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Intermediate Government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SPDR Intermediate Treasury</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VGIT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World Bond - USD Hedged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Total International Bond</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BNDX</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IAGG</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Short Term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ST Corporate Bond</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VCSH</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IGSB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Inflation Protection</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ST Inflation Protection</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22" name="Google Shape;122;p21"/>
          <p:cNvPicPr preferRelativeResize="0"/>
          <p:nvPr/>
        </p:nvPicPr>
        <p:blipFill>
          <a:blip r:embed="rId3">
            <a:alphaModFix/>
          </a:blip>
          <a:stretch>
            <a:fillRect/>
          </a:stretch>
        </p:blipFill>
        <p:spPr>
          <a:xfrm>
            <a:off x="8246612" y="975012"/>
            <a:ext cx="427738" cy="355387"/>
          </a:xfrm>
          <a:prstGeom prst="rect">
            <a:avLst/>
          </a:prstGeom>
          <a:noFill/>
          <a:ln>
            <a:noFill/>
          </a:ln>
        </p:spPr>
      </p:pic>
      <p:sp>
        <p:nvSpPr>
          <p:cNvPr id="123" name="Google Shape;123;p21"/>
          <p:cNvSpPr txBox="1"/>
          <p:nvPr/>
        </p:nvSpPr>
        <p:spPr>
          <a:xfrm>
            <a:off x="8179525" y="1234481"/>
            <a:ext cx="561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
                <a:latin typeface="Open Sans"/>
                <a:ea typeface="Open Sans"/>
                <a:cs typeface="Open Sans"/>
                <a:sym typeface="Open Sans"/>
              </a:rPr>
              <a:t>Fact Sheets &amp; Performance</a:t>
            </a:r>
            <a:endParaRPr b="1" sz="400">
              <a:latin typeface="Open Sans"/>
              <a:ea typeface="Open Sans"/>
              <a:cs typeface="Open Sans"/>
              <a:sym typeface="Open Sans"/>
            </a:endParaRPr>
          </a:p>
        </p:txBody>
      </p:sp>
      <p:sp>
        <p:nvSpPr>
          <p:cNvPr id="124" name="Google Shape;124;p21">
            <a:hlinkClick r:id="rId4"/>
          </p:cNvPr>
          <p:cNvSpPr/>
          <p:nvPr/>
        </p:nvSpPr>
        <p:spPr>
          <a:xfrm>
            <a:off x="8179525" y="982875"/>
            <a:ext cx="5619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nvSpPr>
        <p:spPr>
          <a:xfrm>
            <a:off x="3813275" y="1494450"/>
            <a:ext cx="4846500" cy="49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900">
                <a:latin typeface="Open Sans"/>
                <a:ea typeface="Open Sans"/>
                <a:cs typeface="Open Sans"/>
                <a:sym typeface="Open Sans"/>
              </a:rPr>
              <a:t>ALL DFA has tilts to small and value and represents our primary investment philosophy. </a:t>
            </a:r>
            <a:br>
              <a:rPr lang="en" sz="900">
                <a:latin typeface="Open Sans"/>
                <a:ea typeface="Open Sans"/>
                <a:cs typeface="Open Sans"/>
                <a:sym typeface="Open Sans"/>
              </a:rPr>
            </a:br>
            <a:r>
              <a:rPr lang="en" sz="900">
                <a:latin typeface="Open Sans"/>
                <a:ea typeface="Open Sans"/>
                <a:cs typeface="Open Sans"/>
                <a:sym typeface="Open Sans"/>
              </a:rPr>
              <a:t>All asset classes are invested in Dimensional (DFA) funds.</a:t>
            </a:r>
            <a:endParaRPr sz="900">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t/>
            </a:r>
            <a:endParaRPr sz="900">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p:txBody>
      </p:sp>
      <p:graphicFrame>
        <p:nvGraphicFramePr>
          <p:cNvPr id="130" name="Google Shape;130;p22"/>
          <p:cNvGraphicFramePr/>
          <p:nvPr/>
        </p:nvGraphicFramePr>
        <p:xfrm>
          <a:off x="620800" y="2131125"/>
          <a:ext cx="3000000" cy="3000000"/>
        </p:xfrm>
        <a:graphic>
          <a:graphicData uri="http://schemas.openxmlformats.org/drawingml/2006/table">
            <a:tbl>
              <a:tblPr>
                <a:noFill/>
                <a:tableStyleId>{C2BAE6E2-368D-4D75-8C97-7F905C7F82D1}</a:tableStyleId>
              </a:tblPr>
              <a:tblGrid>
                <a:gridCol w="1752525"/>
                <a:gridCol w="2356575"/>
                <a:gridCol w="548525"/>
                <a:gridCol w="548525"/>
                <a:gridCol w="548525"/>
                <a:gridCol w="548525"/>
                <a:gridCol w="548525"/>
                <a:gridCol w="548525"/>
                <a:gridCol w="548525"/>
              </a:tblGrid>
              <a:tr h="174525">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Standard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Tax-Sensitive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174525">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Asset Class</a:t>
                      </a:r>
                      <a:endParaRPr i="1" sz="900">
                        <a:solidFill>
                          <a:srgbClr val="1F6DF4"/>
                        </a:solidFill>
                        <a:latin typeface="Work Sans"/>
                        <a:ea typeface="Work Sans"/>
                        <a:cs typeface="Work Sans"/>
                        <a:sym typeface="Work Sans"/>
                      </a:endParaRPr>
                    </a:p>
                  </a:txBody>
                  <a:tcPr marT="3600" marB="3600" marR="3600" marL="36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Fund</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Alt.</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Alt.</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US Core Equity 2</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DFAU</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DFAU</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Small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US Small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DFAS</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DFAS</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International Core Equity 2</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DFIC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DFAI</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DFIC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DFAI</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Sm/Mid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International Small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DISV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DFIS</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DISV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DFIS</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Emerging Markets</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Emerging Markets Core 2</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DFEM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DFAE</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11.0%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DFEM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DFAE</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11.0%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Real Estate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Global Real Estate </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DFAR</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DFAR</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Intermediate Core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Core Fixed Income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DFCF</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DFSB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80.0%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DFNM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90.0%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Short Term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900">
                          <a:solidFill>
                            <a:srgbClr val="333333"/>
                          </a:solidFill>
                          <a:latin typeface="Open Sans"/>
                          <a:ea typeface="Open Sans"/>
                          <a:cs typeface="Open Sans"/>
                          <a:sym typeface="Open Sans"/>
                        </a:rPr>
                        <a:t>DFA Short Duration Fixed Income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Inflation Protection</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Inflation-Protected Securities</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bl>
          </a:graphicData>
        </a:graphic>
      </p:graphicFrame>
      <p:sp>
        <p:nvSpPr>
          <p:cNvPr id="131" name="Google Shape;131;p22"/>
          <p:cNvSpPr txBox="1"/>
          <p:nvPr/>
        </p:nvSpPr>
        <p:spPr>
          <a:xfrm>
            <a:off x="519475" y="1466125"/>
            <a:ext cx="3400500" cy="9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33333"/>
                </a:solidFill>
                <a:latin typeface="Work Sans ExtraBold"/>
                <a:ea typeface="Work Sans ExtraBold"/>
                <a:cs typeface="Work Sans ExtraBold"/>
                <a:sym typeface="Work Sans ExtraBold"/>
              </a:rPr>
              <a:t>All DFA</a:t>
            </a:r>
            <a:endParaRPr sz="3600">
              <a:solidFill>
                <a:srgbClr val="333333"/>
              </a:solidFill>
              <a:latin typeface="Work Sans ExtraBold"/>
              <a:ea typeface="Work Sans ExtraBold"/>
              <a:cs typeface="Work Sans ExtraBold"/>
              <a:sym typeface="Work Sans ExtraBold"/>
            </a:endParaRPr>
          </a:p>
        </p:txBody>
      </p:sp>
      <p:sp>
        <p:nvSpPr>
          <p:cNvPr id="132" name="Google Shape;132;p22"/>
          <p:cNvSpPr/>
          <p:nvPr/>
        </p:nvSpPr>
        <p:spPr>
          <a:xfrm>
            <a:off x="6636925" y="967300"/>
            <a:ext cx="1444800" cy="492600"/>
          </a:xfrm>
          <a:prstGeom prst="rect">
            <a:avLst/>
          </a:prstGeom>
          <a:solidFill>
            <a:srgbClr val="2851BE"/>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Work Sans ExtraBold"/>
                <a:ea typeface="Work Sans ExtraBold"/>
                <a:cs typeface="Work Sans ExtraBold"/>
                <a:sym typeface="Work Sans ExtraBold"/>
              </a:rPr>
              <a:t>MIN: $10,000</a:t>
            </a:r>
            <a:endParaRPr sz="1000">
              <a:solidFill>
                <a:schemeClr val="lt1"/>
              </a:solidFill>
              <a:latin typeface="Work Sans ExtraBold"/>
              <a:ea typeface="Work Sans ExtraBold"/>
              <a:cs typeface="Work Sans ExtraBold"/>
              <a:sym typeface="Work Sans ExtraBold"/>
            </a:endParaRPr>
          </a:p>
        </p:txBody>
      </p:sp>
      <p:sp>
        <p:nvSpPr>
          <p:cNvPr id="133" name="Google Shape;133;p22"/>
          <p:cNvSpPr/>
          <p:nvPr/>
        </p:nvSpPr>
        <p:spPr>
          <a:xfrm>
            <a:off x="5046675" y="967202"/>
            <a:ext cx="1444800" cy="492600"/>
          </a:xfrm>
          <a:prstGeom prst="rect">
            <a:avLst/>
          </a:prstGeom>
          <a:solidFill>
            <a:srgbClr val="2851BE"/>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Work Sans ExtraBold"/>
                <a:ea typeface="Work Sans ExtraBold"/>
                <a:cs typeface="Work Sans ExtraBold"/>
                <a:sym typeface="Work Sans ExtraBold"/>
              </a:rPr>
              <a:t>ETFs ONLY</a:t>
            </a:r>
            <a:endParaRPr sz="1000">
              <a:solidFill>
                <a:schemeClr val="lt1"/>
              </a:solidFill>
              <a:latin typeface="Work Sans ExtraBold"/>
              <a:ea typeface="Work Sans ExtraBold"/>
              <a:cs typeface="Work Sans ExtraBold"/>
              <a:sym typeface="Work Sans ExtraBold"/>
            </a:endParaRPr>
          </a:p>
        </p:txBody>
      </p:sp>
      <p:pic>
        <p:nvPicPr>
          <p:cNvPr id="134" name="Google Shape;134;p22"/>
          <p:cNvPicPr preferRelativeResize="0"/>
          <p:nvPr/>
        </p:nvPicPr>
        <p:blipFill>
          <a:blip r:embed="rId3">
            <a:alphaModFix/>
          </a:blip>
          <a:stretch>
            <a:fillRect/>
          </a:stretch>
        </p:blipFill>
        <p:spPr>
          <a:xfrm>
            <a:off x="8246612" y="975012"/>
            <a:ext cx="427738" cy="355387"/>
          </a:xfrm>
          <a:prstGeom prst="rect">
            <a:avLst/>
          </a:prstGeom>
          <a:noFill/>
          <a:ln>
            <a:noFill/>
          </a:ln>
        </p:spPr>
      </p:pic>
      <p:sp>
        <p:nvSpPr>
          <p:cNvPr id="135" name="Google Shape;135;p22"/>
          <p:cNvSpPr txBox="1"/>
          <p:nvPr/>
        </p:nvSpPr>
        <p:spPr>
          <a:xfrm>
            <a:off x="8179525" y="1234481"/>
            <a:ext cx="561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
                <a:latin typeface="Open Sans"/>
                <a:ea typeface="Open Sans"/>
                <a:cs typeface="Open Sans"/>
                <a:sym typeface="Open Sans"/>
              </a:rPr>
              <a:t>Fact Sheets &amp; Performance</a:t>
            </a:r>
            <a:endParaRPr b="1" sz="400">
              <a:latin typeface="Open Sans"/>
              <a:ea typeface="Open Sans"/>
              <a:cs typeface="Open Sans"/>
              <a:sym typeface="Open Sans"/>
            </a:endParaRPr>
          </a:p>
        </p:txBody>
      </p:sp>
      <p:sp>
        <p:nvSpPr>
          <p:cNvPr id="136" name="Google Shape;136;p22">
            <a:hlinkClick r:id="rId4"/>
          </p:cNvPr>
          <p:cNvSpPr/>
          <p:nvPr/>
        </p:nvSpPr>
        <p:spPr>
          <a:xfrm>
            <a:off x="8179525" y="982875"/>
            <a:ext cx="5619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nvSpPr>
        <p:spPr>
          <a:xfrm>
            <a:off x="491150" y="1459800"/>
            <a:ext cx="28410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33333"/>
                </a:solidFill>
                <a:latin typeface="Work Sans ExtraBold"/>
                <a:ea typeface="Work Sans ExtraBold"/>
                <a:cs typeface="Work Sans ExtraBold"/>
                <a:sym typeface="Work Sans ExtraBold"/>
              </a:rPr>
              <a:t>Kick Start</a:t>
            </a:r>
            <a:endParaRPr sz="3600">
              <a:solidFill>
                <a:srgbClr val="333333"/>
              </a:solidFill>
              <a:latin typeface="Work Sans ExtraBold"/>
              <a:ea typeface="Work Sans ExtraBold"/>
              <a:cs typeface="Work Sans ExtraBold"/>
              <a:sym typeface="Work Sans ExtraBold"/>
            </a:endParaRPr>
          </a:p>
        </p:txBody>
      </p:sp>
      <p:sp>
        <p:nvSpPr>
          <p:cNvPr id="142" name="Google Shape;142;p23"/>
          <p:cNvSpPr txBox="1"/>
          <p:nvPr/>
        </p:nvSpPr>
        <p:spPr>
          <a:xfrm>
            <a:off x="3446475" y="1494450"/>
            <a:ext cx="5213400" cy="49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900">
                <a:latin typeface="Open Sans"/>
                <a:ea typeface="Open Sans"/>
                <a:cs typeface="Open Sans"/>
                <a:sym typeface="Open Sans"/>
              </a:rPr>
              <a:t>Kick start is ideal for small balances because it provides broad geographical coverage in a simple, 3-fund model. This model is implemented with mutual funds to allow for purchases less than the typical cost of single ETF shares in these asset classes.</a:t>
            </a:r>
            <a:endParaRPr sz="900">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t/>
            </a:r>
            <a:endParaRPr sz="900">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p:txBody>
      </p:sp>
      <p:graphicFrame>
        <p:nvGraphicFramePr>
          <p:cNvPr id="143" name="Google Shape;143;p23"/>
          <p:cNvGraphicFramePr/>
          <p:nvPr/>
        </p:nvGraphicFramePr>
        <p:xfrm>
          <a:off x="561375" y="2385450"/>
          <a:ext cx="3000000" cy="3000000"/>
        </p:xfrm>
        <a:graphic>
          <a:graphicData uri="http://schemas.openxmlformats.org/drawingml/2006/table">
            <a:tbl>
              <a:tblPr>
                <a:noFill/>
                <a:tableStyleId>{C2BAE6E2-368D-4D75-8C97-7F905C7F82D1}</a:tableStyleId>
              </a:tblPr>
              <a:tblGrid>
                <a:gridCol w="1497500"/>
                <a:gridCol w="2013600"/>
                <a:gridCol w="468675"/>
                <a:gridCol w="468675"/>
                <a:gridCol w="468675"/>
                <a:gridCol w="468675"/>
                <a:gridCol w="468675"/>
                <a:gridCol w="468675"/>
                <a:gridCol w="468675"/>
              </a:tblGrid>
              <a:tr h="174525">
                <a:tc>
                  <a:txBody>
                    <a:bodyPr/>
                    <a:lstStyle/>
                    <a:p>
                      <a:pPr indent="0" lvl="0" marL="0" rtl="0" algn="l">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Open Sans"/>
                          <a:ea typeface="Open Sans"/>
                          <a:cs typeface="Open Sans"/>
                          <a:sym typeface="Open Sans"/>
                        </a:rPr>
                        <a:t>Standard Model</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174525">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Asset Class</a:t>
                      </a:r>
                      <a:endParaRPr i="1" sz="700">
                        <a:solidFill>
                          <a:srgbClr val="1F6DF4"/>
                        </a:solidFill>
                        <a:latin typeface="Work Sans"/>
                        <a:ea typeface="Work Sans"/>
                        <a:cs typeface="Work Sans"/>
                        <a:sym typeface="Work Sans"/>
                      </a:endParaRPr>
                    </a:p>
                  </a:txBody>
                  <a:tcPr marT="3600" marB="3600" marR="3600" marL="36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Fund</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Open Sans"/>
                          <a:ea typeface="Open Sans"/>
                          <a:cs typeface="Open Sans"/>
                          <a:sym typeface="Open Sans"/>
                        </a:rPr>
                        <a:t>.</a:t>
                      </a:r>
                      <a:endParaRPr sz="9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Schwab Total Market Index</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SWTSX</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60.0%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solidFill>
                          <a:srgbClr val="51A749"/>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B7B7B7"/>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B7B7B7"/>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Schwab International Index</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SWISX</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40.0%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solidFill>
                          <a:srgbClr val="51A749"/>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B7B7B7"/>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B7B7B7"/>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Intermediate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Schwab US Aggregate Bond Index</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SWAGX</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solidFill>
                          <a:srgbClr val="51A749"/>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b="1" sz="900">
                        <a:solidFill>
                          <a:srgbClr val="51A749"/>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b="1" sz="900">
                        <a:solidFill>
                          <a:srgbClr val="51A749"/>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bl>
          </a:graphicData>
        </a:graphic>
      </p:graphicFrame>
      <p:pic>
        <p:nvPicPr>
          <p:cNvPr id="144" name="Google Shape;144;p23"/>
          <p:cNvPicPr preferRelativeResize="0"/>
          <p:nvPr/>
        </p:nvPicPr>
        <p:blipFill>
          <a:blip r:embed="rId3">
            <a:alphaModFix/>
          </a:blip>
          <a:stretch>
            <a:fillRect/>
          </a:stretch>
        </p:blipFill>
        <p:spPr>
          <a:xfrm>
            <a:off x="5259525" y="1818775"/>
            <a:ext cx="3768875" cy="3768875"/>
          </a:xfrm>
          <a:prstGeom prst="rect">
            <a:avLst/>
          </a:prstGeom>
          <a:noFill/>
          <a:ln>
            <a:noFill/>
          </a:ln>
        </p:spPr>
      </p:pic>
      <p:pic>
        <p:nvPicPr>
          <p:cNvPr id="145" name="Google Shape;145;p23"/>
          <p:cNvPicPr preferRelativeResize="0"/>
          <p:nvPr/>
        </p:nvPicPr>
        <p:blipFill>
          <a:blip r:embed="rId4">
            <a:alphaModFix/>
          </a:blip>
          <a:stretch>
            <a:fillRect/>
          </a:stretch>
        </p:blipFill>
        <p:spPr>
          <a:xfrm>
            <a:off x="8246612" y="975012"/>
            <a:ext cx="427738" cy="355387"/>
          </a:xfrm>
          <a:prstGeom prst="rect">
            <a:avLst/>
          </a:prstGeom>
          <a:noFill/>
          <a:ln>
            <a:noFill/>
          </a:ln>
        </p:spPr>
      </p:pic>
      <p:sp>
        <p:nvSpPr>
          <p:cNvPr id="146" name="Google Shape;146;p23"/>
          <p:cNvSpPr txBox="1"/>
          <p:nvPr/>
        </p:nvSpPr>
        <p:spPr>
          <a:xfrm>
            <a:off x="8179525" y="1234481"/>
            <a:ext cx="561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
                <a:latin typeface="Open Sans"/>
                <a:ea typeface="Open Sans"/>
                <a:cs typeface="Open Sans"/>
                <a:sym typeface="Open Sans"/>
              </a:rPr>
              <a:t>Fact Sheets &amp; Performance</a:t>
            </a:r>
            <a:endParaRPr b="1" sz="400">
              <a:latin typeface="Open Sans"/>
              <a:ea typeface="Open Sans"/>
              <a:cs typeface="Open Sans"/>
              <a:sym typeface="Open Sans"/>
            </a:endParaRPr>
          </a:p>
        </p:txBody>
      </p:sp>
      <p:sp>
        <p:nvSpPr>
          <p:cNvPr id="147" name="Google Shape;147;p23">
            <a:hlinkClick r:id="rId5"/>
          </p:cNvPr>
          <p:cNvSpPr/>
          <p:nvPr/>
        </p:nvSpPr>
        <p:spPr>
          <a:xfrm>
            <a:off x="8179525" y="982875"/>
            <a:ext cx="5619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3"/>
          <p:cNvSpPr/>
          <p:nvPr/>
        </p:nvSpPr>
        <p:spPr>
          <a:xfrm>
            <a:off x="6636925" y="967300"/>
            <a:ext cx="1444800" cy="492600"/>
          </a:xfrm>
          <a:prstGeom prst="rect">
            <a:avLst/>
          </a:prstGeom>
          <a:solidFill>
            <a:srgbClr val="B7DD79"/>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333333"/>
                </a:solidFill>
                <a:latin typeface="Work Sans ExtraBold"/>
                <a:ea typeface="Work Sans ExtraBold"/>
                <a:cs typeface="Work Sans ExtraBold"/>
                <a:sym typeface="Work Sans ExtraBold"/>
              </a:rPr>
              <a:t>MIN: $100</a:t>
            </a:r>
            <a:endParaRPr sz="1000">
              <a:solidFill>
                <a:srgbClr val="333333"/>
              </a:solidFill>
              <a:latin typeface="Work Sans ExtraBold"/>
              <a:ea typeface="Work Sans ExtraBold"/>
              <a:cs typeface="Work Sans ExtraBold"/>
              <a:sym typeface="Work Sans ExtraBold"/>
            </a:endParaRPr>
          </a:p>
        </p:txBody>
      </p:sp>
      <p:sp>
        <p:nvSpPr>
          <p:cNvPr id="149" name="Google Shape;149;p23"/>
          <p:cNvSpPr/>
          <p:nvPr/>
        </p:nvSpPr>
        <p:spPr>
          <a:xfrm>
            <a:off x="5046675" y="967202"/>
            <a:ext cx="1444800" cy="492600"/>
          </a:xfrm>
          <a:prstGeom prst="rect">
            <a:avLst/>
          </a:prstGeom>
          <a:solidFill>
            <a:srgbClr val="B7DD79"/>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333333"/>
                </a:solidFill>
                <a:latin typeface="Work Sans ExtraBold"/>
                <a:ea typeface="Work Sans ExtraBold"/>
                <a:cs typeface="Work Sans ExtraBold"/>
                <a:sym typeface="Work Sans ExtraBold"/>
              </a:rPr>
              <a:t>MUTUAL FUNDS ONLY</a:t>
            </a:r>
            <a:endParaRPr sz="10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nvSpPr>
        <p:spPr>
          <a:xfrm>
            <a:off x="491150" y="1459800"/>
            <a:ext cx="28410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33333"/>
                </a:solidFill>
                <a:latin typeface="Work Sans ExtraBold"/>
                <a:ea typeface="Work Sans ExtraBold"/>
                <a:cs typeface="Work Sans ExtraBold"/>
                <a:sym typeface="Work Sans ExtraBold"/>
              </a:rPr>
              <a:t>Cause</a:t>
            </a:r>
            <a:endParaRPr sz="3600">
              <a:solidFill>
                <a:srgbClr val="333333"/>
              </a:solidFill>
              <a:latin typeface="Work Sans ExtraBold"/>
              <a:ea typeface="Work Sans ExtraBold"/>
              <a:cs typeface="Work Sans ExtraBold"/>
              <a:sym typeface="Work Sans ExtraBold"/>
            </a:endParaRPr>
          </a:p>
        </p:txBody>
      </p:sp>
      <p:sp>
        <p:nvSpPr>
          <p:cNvPr id="155" name="Google Shape;155;p24"/>
          <p:cNvSpPr txBox="1"/>
          <p:nvPr/>
        </p:nvSpPr>
        <p:spPr>
          <a:xfrm>
            <a:off x="3739400" y="1494450"/>
            <a:ext cx="4920600" cy="49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chemeClr val="dk1"/>
                </a:solidFill>
                <a:latin typeface="Open Sans"/>
                <a:ea typeface="Open Sans"/>
                <a:cs typeface="Open Sans"/>
                <a:sym typeface="Open Sans"/>
              </a:rPr>
              <a:t>Cause is a great option for those who want to incorporate ESG—environmental, social, and corporate governance factors—into their investment strategies.</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p:txBody>
      </p:sp>
      <p:graphicFrame>
        <p:nvGraphicFramePr>
          <p:cNvPr id="156" name="Google Shape;156;p24"/>
          <p:cNvGraphicFramePr/>
          <p:nvPr/>
        </p:nvGraphicFramePr>
        <p:xfrm>
          <a:off x="612675" y="2138400"/>
          <a:ext cx="3000000" cy="3000000"/>
        </p:xfrm>
        <a:graphic>
          <a:graphicData uri="http://schemas.openxmlformats.org/drawingml/2006/table">
            <a:tbl>
              <a:tblPr>
                <a:noFill/>
                <a:tableStyleId>{C2BAE6E2-368D-4D75-8C97-7F905C7F82D1}</a:tableStyleId>
              </a:tblPr>
              <a:tblGrid>
                <a:gridCol w="1787925"/>
                <a:gridCol w="2404175"/>
                <a:gridCol w="559600"/>
                <a:gridCol w="559600"/>
                <a:gridCol w="559600"/>
                <a:gridCol w="559600"/>
                <a:gridCol w="559600"/>
                <a:gridCol w="559600"/>
                <a:gridCol w="559600"/>
              </a:tblGrid>
              <a:tr h="167250">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Standard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Tax-Sensitive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174525">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Asset Class</a:t>
                      </a:r>
                      <a:endParaRPr i="1" sz="700">
                        <a:solidFill>
                          <a:srgbClr val="1F6DF4"/>
                        </a:solidFill>
                        <a:latin typeface="Work Sans"/>
                        <a:ea typeface="Work Sans"/>
                        <a:cs typeface="Work Sans"/>
                        <a:sym typeface="Work Sans"/>
                      </a:endParaRPr>
                    </a:p>
                  </a:txBody>
                  <a:tcPr marT="3600" marB="3600" marR="3600" marL="36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Fund</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Alt.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Alt.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Growth</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Nuveen ESG Large Cap Growth</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NULG</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VOOG</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NULG</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VOOG</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Nuveen ESG Large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NULV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VOOV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NULV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VOOV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18.0%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Small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Nuveen ESG Small Cap</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NUSC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IJR</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NUSC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IJR</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iShares ESG Advanced MSCI EAFE ETF</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DMXF</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ESGD</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DMXF</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ESGD</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Emerging Markets</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iShares ESG Aware MSCI EM ETF</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ESGE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VWO</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11.0%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ESGE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VWO</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11.0%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Real Estate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iShares Global REIT</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REET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REET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i="1"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Corporate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ESG US Corporate Bond ETF</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VCEB</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SUSC</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MUNI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MUB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90.0%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Intermediate Government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SPDR Intermediate Term Treasury ETF</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VGIT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World Bond - USD Hedged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iShares Global Green Bond ETF</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BGRN</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Short Term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iShares ESG 1-5 Year USD Corp Bond ETF</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SUSB</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Inflation Protection</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900">
                          <a:solidFill>
                            <a:srgbClr val="333333"/>
                          </a:solidFill>
                          <a:latin typeface="Open Sans"/>
                          <a:ea typeface="Open Sans"/>
                          <a:cs typeface="Open Sans"/>
                          <a:sym typeface="Open Sans"/>
                        </a:rPr>
                        <a:t>Vanguard ST Inflation Protection</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bl>
          </a:graphicData>
        </a:graphic>
      </p:graphicFrame>
      <p:pic>
        <p:nvPicPr>
          <p:cNvPr id="157" name="Google Shape;157;p24"/>
          <p:cNvPicPr preferRelativeResize="0"/>
          <p:nvPr/>
        </p:nvPicPr>
        <p:blipFill>
          <a:blip r:embed="rId3">
            <a:alphaModFix/>
          </a:blip>
          <a:stretch>
            <a:fillRect/>
          </a:stretch>
        </p:blipFill>
        <p:spPr>
          <a:xfrm>
            <a:off x="8246612" y="975012"/>
            <a:ext cx="427738" cy="355387"/>
          </a:xfrm>
          <a:prstGeom prst="rect">
            <a:avLst/>
          </a:prstGeom>
          <a:noFill/>
          <a:ln>
            <a:noFill/>
          </a:ln>
        </p:spPr>
      </p:pic>
      <p:sp>
        <p:nvSpPr>
          <p:cNvPr id="158" name="Google Shape;158;p24"/>
          <p:cNvSpPr txBox="1"/>
          <p:nvPr/>
        </p:nvSpPr>
        <p:spPr>
          <a:xfrm>
            <a:off x="8179525" y="1234481"/>
            <a:ext cx="561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
                <a:latin typeface="Open Sans"/>
                <a:ea typeface="Open Sans"/>
                <a:cs typeface="Open Sans"/>
                <a:sym typeface="Open Sans"/>
              </a:rPr>
              <a:t>Fact Sheets &amp; Performance</a:t>
            </a:r>
            <a:endParaRPr b="1" sz="400">
              <a:latin typeface="Open Sans"/>
              <a:ea typeface="Open Sans"/>
              <a:cs typeface="Open Sans"/>
              <a:sym typeface="Open Sans"/>
            </a:endParaRPr>
          </a:p>
        </p:txBody>
      </p:sp>
      <p:sp>
        <p:nvSpPr>
          <p:cNvPr id="159" name="Google Shape;159;p24">
            <a:hlinkClick r:id="rId4"/>
          </p:cNvPr>
          <p:cNvSpPr/>
          <p:nvPr/>
        </p:nvSpPr>
        <p:spPr>
          <a:xfrm>
            <a:off x="8179525" y="982875"/>
            <a:ext cx="5619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4"/>
          <p:cNvSpPr/>
          <p:nvPr/>
        </p:nvSpPr>
        <p:spPr>
          <a:xfrm>
            <a:off x="6636925" y="967300"/>
            <a:ext cx="1444800" cy="492600"/>
          </a:xfrm>
          <a:prstGeom prst="rect">
            <a:avLst/>
          </a:prstGeom>
          <a:solidFill>
            <a:srgbClr val="B7DD79"/>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333333"/>
                </a:solidFill>
                <a:latin typeface="Work Sans ExtraBold"/>
                <a:ea typeface="Work Sans ExtraBold"/>
                <a:cs typeface="Work Sans ExtraBold"/>
                <a:sym typeface="Work Sans ExtraBold"/>
              </a:rPr>
              <a:t>MIN: $10,000</a:t>
            </a:r>
            <a:endParaRPr sz="1000">
              <a:solidFill>
                <a:srgbClr val="333333"/>
              </a:solidFill>
              <a:latin typeface="Work Sans ExtraBold"/>
              <a:ea typeface="Work Sans ExtraBold"/>
              <a:cs typeface="Work Sans ExtraBold"/>
              <a:sym typeface="Work Sans ExtraBold"/>
            </a:endParaRPr>
          </a:p>
        </p:txBody>
      </p:sp>
      <p:sp>
        <p:nvSpPr>
          <p:cNvPr id="161" name="Google Shape;161;p24"/>
          <p:cNvSpPr/>
          <p:nvPr/>
        </p:nvSpPr>
        <p:spPr>
          <a:xfrm>
            <a:off x="5046675" y="967202"/>
            <a:ext cx="1444800" cy="492600"/>
          </a:xfrm>
          <a:prstGeom prst="rect">
            <a:avLst/>
          </a:prstGeom>
          <a:solidFill>
            <a:srgbClr val="B7DD79"/>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333333"/>
                </a:solidFill>
                <a:latin typeface="Work Sans ExtraBold"/>
                <a:ea typeface="Work Sans ExtraBold"/>
                <a:cs typeface="Work Sans ExtraBold"/>
                <a:sym typeface="Work Sans ExtraBold"/>
              </a:rPr>
              <a:t>ETFs ONLY</a:t>
            </a:r>
            <a:endParaRPr sz="10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nvSpPr>
        <p:spPr>
          <a:xfrm>
            <a:off x="491150" y="1459800"/>
            <a:ext cx="28410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33333"/>
                </a:solidFill>
                <a:latin typeface="Work Sans ExtraBold"/>
                <a:ea typeface="Work Sans ExtraBold"/>
                <a:cs typeface="Work Sans ExtraBold"/>
                <a:sym typeface="Work Sans ExtraBold"/>
              </a:rPr>
              <a:t>BRI</a:t>
            </a:r>
            <a:endParaRPr sz="3600">
              <a:solidFill>
                <a:srgbClr val="333333"/>
              </a:solidFill>
              <a:latin typeface="Work Sans ExtraBold"/>
              <a:ea typeface="Work Sans ExtraBold"/>
              <a:cs typeface="Work Sans ExtraBold"/>
              <a:sym typeface="Work Sans ExtraBold"/>
            </a:endParaRPr>
          </a:p>
        </p:txBody>
      </p:sp>
      <p:sp>
        <p:nvSpPr>
          <p:cNvPr id="167" name="Google Shape;167;p25"/>
          <p:cNvSpPr txBox="1"/>
          <p:nvPr/>
        </p:nvSpPr>
        <p:spPr>
          <a:xfrm>
            <a:off x="3739400" y="1494450"/>
            <a:ext cx="4920600" cy="49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chemeClr val="dk1"/>
                </a:solidFill>
                <a:latin typeface="Open Sans"/>
                <a:ea typeface="Open Sans"/>
                <a:cs typeface="Open Sans"/>
                <a:sym typeface="Open Sans"/>
              </a:rPr>
              <a:t>This model is comprised of primarily Biblically Responsible Investments and is best suited for those looking to align their investments with faith-based values.</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solidFill>
                <a:schemeClr val="dk1"/>
              </a:solidFill>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a:p>
            <a:pPr indent="0" lvl="0" marL="0" rtl="0" algn="r">
              <a:spcBef>
                <a:spcPts val="0"/>
              </a:spcBef>
              <a:spcAft>
                <a:spcPts val="0"/>
              </a:spcAft>
              <a:buNone/>
            </a:pPr>
            <a:r>
              <a:t/>
            </a:r>
            <a:endParaRPr sz="900">
              <a:latin typeface="Open Sans"/>
              <a:ea typeface="Open Sans"/>
              <a:cs typeface="Open Sans"/>
              <a:sym typeface="Open Sans"/>
            </a:endParaRPr>
          </a:p>
        </p:txBody>
      </p:sp>
      <p:graphicFrame>
        <p:nvGraphicFramePr>
          <p:cNvPr id="168" name="Google Shape;168;p25"/>
          <p:cNvGraphicFramePr/>
          <p:nvPr/>
        </p:nvGraphicFramePr>
        <p:xfrm>
          <a:off x="612675" y="2131125"/>
          <a:ext cx="3000000" cy="3000000"/>
        </p:xfrm>
        <a:graphic>
          <a:graphicData uri="http://schemas.openxmlformats.org/drawingml/2006/table">
            <a:tbl>
              <a:tblPr>
                <a:noFill/>
                <a:tableStyleId>{C2BAE6E2-368D-4D75-8C97-7F905C7F82D1}</a:tableStyleId>
              </a:tblPr>
              <a:tblGrid>
                <a:gridCol w="1787925"/>
                <a:gridCol w="2404175"/>
                <a:gridCol w="559600"/>
                <a:gridCol w="559600"/>
                <a:gridCol w="559600"/>
                <a:gridCol w="559600"/>
                <a:gridCol w="559600"/>
                <a:gridCol w="559600"/>
                <a:gridCol w="559600"/>
              </a:tblGrid>
              <a:tr h="174525">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Standard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Work Sans"/>
                          <a:ea typeface="Work Sans"/>
                          <a:cs typeface="Work Sans"/>
                          <a:sym typeface="Work Sans"/>
                        </a:rPr>
                        <a:t>Tax-Sensitive Model</a:t>
                      </a:r>
                      <a:endParaRPr b="1" sz="900">
                        <a:latin typeface="Work Sans"/>
                        <a:ea typeface="Work Sans"/>
                        <a:cs typeface="Work Sans"/>
                        <a:sym typeface="Work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174525">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Asset Class</a:t>
                      </a:r>
                      <a:endParaRPr i="1" sz="700">
                        <a:solidFill>
                          <a:srgbClr val="1F6DF4"/>
                        </a:solidFill>
                        <a:latin typeface="Work Sans"/>
                        <a:ea typeface="Work Sans"/>
                        <a:cs typeface="Work Sans"/>
                        <a:sym typeface="Work Sans"/>
                      </a:endParaRPr>
                    </a:p>
                  </a:txBody>
                  <a:tcPr marT="3600" marB="3600" marR="3600" marL="36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Fund</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Work Sans"/>
                          <a:ea typeface="Work Sans"/>
                          <a:cs typeface="Work Sans"/>
                          <a:sym typeface="Work Sans"/>
                        </a:rPr>
                        <a:t>Ticker</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Work Sans"/>
                          <a:ea typeface="Work Sans"/>
                          <a:cs typeface="Work Sans"/>
                          <a:sym typeface="Work Sans"/>
                        </a:rPr>
                        <a:t>Target</a:t>
                      </a:r>
                      <a:endParaRPr sz="700">
                        <a:solidFill>
                          <a:srgbClr val="1F6DF4"/>
                        </a:solidFill>
                        <a:latin typeface="Work Sans"/>
                        <a:ea typeface="Work Sans"/>
                        <a:cs typeface="Work Sans"/>
                        <a:sym typeface="Work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Inspire 500 ETF</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PTL</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PTL</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36.0%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Small Cap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Timothy Plan Small Cap Core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TPSC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TPSC</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24.0%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Timothy Plan International</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TPIF</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40.0%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TPIF</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40.0%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Corporate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Intermediate Corp</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VCIT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SPAB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MUNI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rgbClr val="333333"/>
                          </a:solidFill>
                          <a:latin typeface="Open Sans"/>
                          <a:ea typeface="Open Sans"/>
                          <a:cs typeface="Open Sans"/>
                          <a:sym typeface="Open Sans"/>
                        </a:rPr>
                        <a:t>MUB</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90.0%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Intermediate Government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SPDR Intermediate Treasury</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VGIT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World Bond - USD Hedged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Total International Bond</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BNDX</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IAGG</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spcBef>
                          <a:spcPts val="0"/>
                        </a:spcBef>
                        <a:spcAft>
                          <a:spcPts val="0"/>
                        </a:spcAft>
                        <a:buNone/>
                      </a:pPr>
                      <a:r>
                        <a:t/>
                      </a:r>
                      <a:endParaRPr sz="900">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spcBef>
                          <a:spcPts val="0"/>
                        </a:spcBef>
                        <a:spcAft>
                          <a:spcPts val="0"/>
                        </a:spcAft>
                        <a:buNone/>
                      </a:pPr>
                      <a:r>
                        <a:t/>
                      </a:r>
                      <a:endParaRPr sz="900">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Short Term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ST Corporate Bond</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VCSH</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IGSB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Inflation Protection</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ST Inflation Protection</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bl>
          </a:graphicData>
        </a:graphic>
      </p:graphicFrame>
      <p:pic>
        <p:nvPicPr>
          <p:cNvPr id="169" name="Google Shape;169;p25"/>
          <p:cNvPicPr preferRelativeResize="0"/>
          <p:nvPr/>
        </p:nvPicPr>
        <p:blipFill>
          <a:blip r:embed="rId3">
            <a:alphaModFix/>
          </a:blip>
          <a:stretch>
            <a:fillRect/>
          </a:stretch>
        </p:blipFill>
        <p:spPr>
          <a:xfrm>
            <a:off x="8246612" y="975012"/>
            <a:ext cx="427738" cy="355387"/>
          </a:xfrm>
          <a:prstGeom prst="rect">
            <a:avLst/>
          </a:prstGeom>
          <a:noFill/>
          <a:ln>
            <a:noFill/>
          </a:ln>
        </p:spPr>
      </p:pic>
      <p:sp>
        <p:nvSpPr>
          <p:cNvPr id="170" name="Google Shape;170;p25"/>
          <p:cNvSpPr txBox="1"/>
          <p:nvPr/>
        </p:nvSpPr>
        <p:spPr>
          <a:xfrm>
            <a:off x="8179525" y="1234481"/>
            <a:ext cx="561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
                <a:latin typeface="Open Sans"/>
                <a:ea typeface="Open Sans"/>
                <a:cs typeface="Open Sans"/>
                <a:sym typeface="Open Sans"/>
              </a:rPr>
              <a:t>Fact Sheets &amp; Performance</a:t>
            </a:r>
            <a:endParaRPr b="1" sz="400">
              <a:latin typeface="Open Sans"/>
              <a:ea typeface="Open Sans"/>
              <a:cs typeface="Open Sans"/>
              <a:sym typeface="Open Sans"/>
            </a:endParaRPr>
          </a:p>
        </p:txBody>
      </p:sp>
      <p:sp>
        <p:nvSpPr>
          <p:cNvPr id="171" name="Google Shape;171;p25">
            <a:hlinkClick r:id="rId4"/>
          </p:cNvPr>
          <p:cNvSpPr/>
          <p:nvPr/>
        </p:nvSpPr>
        <p:spPr>
          <a:xfrm>
            <a:off x="8179525" y="982875"/>
            <a:ext cx="5619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5"/>
          <p:cNvSpPr/>
          <p:nvPr/>
        </p:nvSpPr>
        <p:spPr>
          <a:xfrm>
            <a:off x="6636925" y="967300"/>
            <a:ext cx="1444800" cy="492600"/>
          </a:xfrm>
          <a:prstGeom prst="rect">
            <a:avLst/>
          </a:prstGeom>
          <a:solidFill>
            <a:srgbClr val="B7DD79"/>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333333"/>
                </a:solidFill>
                <a:latin typeface="Work Sans ExtraBold"/>
                <a:ea typeface="Work Sans ExtraBold"/>
                <a:cs typeface="Work Sans ExtraBold"/>
                <a:sym typeface="Work Sans ExtraBold"/>
              </a:rPr>
              <a:t>MIN: $10,000</a:t>
            </a:r>
            <a:endParaRPr sz="1000">
              <a:solidFill>
                <a:srgbClr val="333333"/>
              </a:solidFill>
              <a:latin typeface="Work Sans ExtraBold"/>
              <a:ea typeface="Work Sans ExtraBold"/>
              <a:cs typeface="Work Sans ExtraBold"/>
              <a:sym typeface="Work Sans ExtraBold"/>
            </a:endParaRPr>
          </a:p>
        </p:txBody>
      </p:sp>
      <p:sp>
        <p:nvSpPr>
          <p:cNvPr id="173" name="Google Shape;173;p25"/>
          <p:cNvSpPr/>
          <p:nvPr/>
        </p:nvSpPr>
        <p:spPr>
          <a:xfrm>
            <a:off x="5046675" y="967202"/>
            <a:ext cx="1444800" cy="492600"/>
          </a:xfrm>
          <a:prstGeom prst="rect">
            <a:avLst/>
          </a:prstGeom>
          <a:solidFill>
            <a:srgbClr val="B7DD79"/>
          </a:solidFill>
          <a:ln>
            <a:noFill/>
          </a:ln>
          <a:effectLst>
            <a:outerShdw blurRad="57150" rotWithShape="0" algn="bl" dir="5400000" dist="19050">
              <a:srgbClr val="333333">
                <a:alpha val="4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333333"/>
                </a:solidFill>
                <a:latin typeface="Work Sans ExtraBold"/>
                <a:ea typeface="Work Sans ExtraBold"/>
                <a:cs typeface="Work Sans ExtraBold"/>
                <a:sym typeface="Work Sans ExtraBold"/>
              </a:rPr>
              <a:t>ETFs ONLY</a:t>
            </a:r>
            <a:endParaRPr sz="10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79" name="Google Shape;179;p26"/>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80" name="Google Shape;180;p26"/>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81" name="Google Shape;181;p26"/>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