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Work Sans Medium"/>
      <p:regular r:id="rId12"/>
      <p:bold r:id="rId13"/>
      <p:italic r:id="rId14"/>
      <p:boldItalic r:id="rId15"/>
    </p:embeddedFont>
    <p:embeddedFont>
      <p:font typeface="Work Sans Black"/>
      <p:bold r:id="rId16"/>
      <p:boldItalic r:id="rId17"/>
    </p:embeddedFont>
    <p:embeddedFont>
      <p:font typeface="Work Sans ExtraBold"/>
      <p:bold r:id="rId18"/>
      <p:boldItalic r:id="rId19"/>
    </p:embeddedFont>
    <p:embeddedFont>
      <p:font typeface="Work Sans Light"/>
      <p:regular r:id="rId20"/>
      <p:bold r:id="rId21"/>
      <p:italic r:id="rId22"/>
      <p:boldItalic r:id="rId23"/>
    </p:embeddedFont>
    <p:embeddedFont>
      <p:font typeface="Work Sans"/>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Light-regular.fntdata"/><Relationship Id="rId22" Type="http://schemas.openxmlformats.org/officeDocument/2006/relationships/font" Target="fonts/WorkSansLight-italic.fntdata"/><Relationship Id="rId21" Type="http://schemas.openxmlformats.org/officeDocument/2006/relationships/font" Target="fonts/WorkSansLight-bold.fntdata"/><Relationship Id="rId24" Type="http://schemas.openxmlformats.org/officeDocument/2006/relationships/font" Target="fonts/WorkSans-regular.fntdata"/><Relationship Id="rId23" Type="http://schemas.openxmlformats.org/officeDocument/2006/relationships/font" Target="fonts/WorkSans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italic.fntdata"/><Relationship Id="rId25" Type="http://schemas.openxmlformats.org/officeDocument/2006/relationships/font" Target="fonts/WorkSans-bold.fntdata"/><Relationship Id="rId28" Type="http://schemas.openxmlformats.org/officeDocument/2006/relationships/font" Target="fonts/OpenSans-regular.fntdata"/><Relationship Id="rId27" Type="http://schemas.openxmlformats.org/officeDocument/2006/relationships/font" Target="fonts/WorkSans-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WorkSansMedium-bold.fntdata"/><Relationship Id="rId12" Type="http://schemas.openxmlformats.org/officeDocument/2006/relationships/font" Target="fonts/WorkSansMedium-regular.fntdata"/><Relationship Id="rId15" Type="http://schemas.openxmlformats.org/officeDocument/2006/relationships/font" Target="fonts/WorkSansMedium-boldItalic.fntdata"/><Relationship Id="rId14" Type="http://schemas.openxmlformats.org/officeDocument/2006/relationships/font" Target="fonts/WorkSansMedium-italic.fntdata"/><Relationship Id="rId17" Type="http://schemas.openxmlformats.org/officeDocument/2006/relationships/font" Target="fonts/WorkSansBlack-boldItalic.fntdata"/><Relationship Id="rId16" Type="http://schemas.openxmlformats.org/officeDocument/2006/relationships/font" Target="fonts/WorkSansBlack-bold.fntdata"/><Relationship Id="rId19" Type="http://schemas.openxmlformats.org/officeDocument/2006/relationships/font" Target="fonts/WorkSansExtraBold-boldItalic.fntdata"/><Relationship Id="rId18" Type="http://schemas.openxmlformats.org/officeDocument/2006/relationships/font" Target="fonts/WorkSansExtra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99bd311f2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99bd311f2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176bd289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176bd289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657706e7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657706e7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eb3ee56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eb3ee56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b9baf0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eb9baf0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hyperlink" Target="https://xypnsapphire.zoom.us/webinar/register/WN_bDkjA2QwSgOD4yUs1qaKJw?_x_zm_rtaid=C-igtN85ScC6zJhJJ_MRtw.1731358195209.cb285afb791553b03a97c55436898f7e&amp;_x_zm_rhtaid=23#/registr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r>
              <a:rPr lang="en" sz="3200"/>
              <a:t> November 13</a:t>
            </a:r>
            <a:r>
              <a:rPr lang="en" sz="3200"/>
              <a:t>, 2024</a:t>
            </a:r>
            <a:endParaRPr sz="3200"/>
          </a:p>
        </p:txBody>
      </p:sp>
      <p:pic>
        <p:nvPicPr>
          <p:cNvPr id="90" name="Google Shape;90;p17"/>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91" name="Google Shape;91;p17"/>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RMD Reminders</a:t>
            </a:r>
            <a:endParaRPr sz="2800"/>
          </a:p>
        </p:txBody>
      </p:sp>
      <p:cxnSp>
        <p:nvCxnSpPr>
          <p:cNvPr id="97" name="Google Shape;97;p18"/>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98" name="Google Shape;98;p18"/>
          <p:cNvSpPr txBox="1"/>
          <p:nvPr/>
        </p:nvSpPr>
        <p:spPr>
          <a:xfrm>
            <a:off x="1484475" y="2152575"/>
            <a:ext cx="6223500" cy="11853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Our team sent reports for those RMDs that are off-track last week. Please reach out if you have any questions about your client’s RMD. </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Year-end Processing Deadlines</a:t>
            </a:r>
            <a:endParaRPr sz="2800"/>
          </a:p>
        </p:txBody>
      </p:sp>
      <p:cxnSp>
        <p:nvCxnSpPr>
          <p:cNvPr id="104" name="Google Shape;104;p19"/>
          <p:cNvCxnSpPr/>
          <p:nvPr/>
        </p:nvCxnSpPr>
        <p:spPr>
          <a:xfrm flipH="1" rot="10800000">
            <a:off x="1366625" y="17351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05" name="Google Shape;105;p19"/>
          <p:cNvSpPr txBox="1"/>
          <p:nvPr/>
        </p:nvSpPr>
        <p:spPr>
          <a:xfrm>
            <a:off x="1484475" y="1922125"/>
            <a:ext cx="6223500" cy="2586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Money Movement Requests were due to our team by November 8th, 2024. Requests received after that date will be processed by Schwab on a best-efforts basis.</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New Accounts &amp; Account Maintenance Requests are due to our team by November 22nd. </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0" lvl="0" marL="0" rtl="0" algn="ctr">
              <a:spcBef>
                <a:spcPts val="0"/>
              </a:spcBef>
              <a:spcAft>
                <a:spcPts val="0"/>
              </a:spcAft>
              <a:buNone/>
            </a:pPr>
            <a:r>
              <a:rPr i="1" lang="en" sz="1300">
                <a:solidFill>
                  <a:srgbClr val="333333"/>
                </a:solidFill>
                <a:highlight>
                  <a:schemeClr val="lt1"/>
                </a:highlight>
                <a:latin typeface="Open Sans"/>
                <a:ea typeface="Open Sans"/>
                <a:cs typeface="Open Sans"/>
                <a:sym typeface="Open Sans"/>
              </a:rPr>
              <a:t>We encourage you to review any pending items on your end and ensure that all necessary documentation is complete to avoid further delays. Please understand that while we will submit your request promptly, processing times are now beyond our control and subject to Schwab’s capacity.</a:t>
            </a:r>
            <a:endParaRPr i="1"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nvSpPr>
        <p:spPr>
          <a:xfrm>
            <a:off x="1133375" y="1818175"/>
            <a:ext cx="5294700" cy="656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Deadline to open a new account in 2024</a:t>
            </a:r>
            <a:endParaRPr sz="1200">
              <a:solidFill>
                <a:srgbClr val="333333"/>
              </a:solidFill>
              <a:latin typeface="Work Sans"/>
              <a:ea typeface="Work Sans"/>
              <a:cs typeface="Work Sans"/>
              <a:sym typeface="Work Sans"/>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November 22nd</a:t>
            </a:r>
            <a:endParaRPr sz="1900">
              <a:solidFill>
                <a:srgbClr val="333333"/>
              </a:solidFill>
              <a:latin typeface="Work Sans Black"/>
              <a:ea typeface="Work Sans Black"/>
              <a:cs typeface="Work Sans Black"/>
              <a:sym typeface="Work Sans Black"/>
            </a:endParaRPr>
          </a:p>
        </p:txBody>
      </p:sp>
      <p:sp>
        <p:nvSpPr>
          <p:cNvPr id="111" name="Google Shape;111;p20"/>
          <p:cNvSpPr/>
          <p:nvPr/>
        </p:nvSpPr>
        <p:spPr>
          <a:xfrm>
            <a:off x="552735" y="10534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12" name="Google Shape;112;p20"/>
          <p:cNvSpPr txBox="1"/>
          <p:nvPr/>
        </p:nvSpPr>
        <p:spPr>
          <a:xfrm>
            <a:off x="726263" y="11606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13" name="Google Shape;113;p20"/>
          <p:cNvSpPr txBox="1"/>
          <p:nvPr>
            <p:ph type="title"/>
          </p:nvPr>
        </p:nvSpPr>
        <p:spPr>
          <a:xfrm>
            <a:off x="392350" y="1282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14" name="Google Shape;114;p20"/>
          <p:cNvPicPr preferRelativeResize="0"/>
          <p:nvPr/>
        </p:nvPicPr>
        <p:blipFill>
          <a:blip r:embed="rId3">
            <a:alphaModFix/>
          </a:blip>
          <a:stretch>
            <a:fillRect/>
          </a:stretch>
        </p:blipFill>
        <p:spPr>
          <a:xfrm>
            <a:off x="5961750" y="1273375"/>
            <a:ext cx="3102750" cy="3102750"/>
          </a:xfrm>
          <a:prstGeom prst="rect">
            <a:avLst/>
          </a:prstGeom>
          <a:noFill/>
          <a:ln>
            <a:noFill/>
          </a:ln>
        </p:spPr>
      </p:pic>
      <p:pic>
        <p:nvPicPr>
          <p:cNvPr id="115" name="Google Shape;115;p20"/>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116" name="Google Shape;116;p20"/>
          <p:cNvSpPr/>
          <p:nvPr/>
        </p:nvSpPr>
        <p:spPr>
          <a:xfrm>
            <a:off x="552735" y="182246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17" name="Google Shape;117;p20"/>
          <p:cNvSpPr txBox="1"/>
          <p:nvPr/>
        </p:nvSpPr>
        <p:spPr>
          <a:xfrm>
            <a:off x="726263" y="192971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18" name="Google Shape;118;p20"/>
          <p:cNvSpPr txBox="1"/>
          <p:nvPr/>
        </p:nvSpPr>
        <p:spPr>
          <a:xfrm>
            <a:off x="1062800" y="2591525"/>
            <a:ext cx="5204400" cy="102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DFA Presents “Understanding Your Client”</a:t>
            </a:r>
            <a:endParaRPr sz="1900">
              <a:solidFill>
                <a:srgbClr val="1F6DF4"/>
              </a:solidFill>
              <a:highlight>
                <a:schemeClr val="lt1"/>
              </a:highlight>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December 3, 2024 @  9am PST / 12pm EST</a:t>
            </a:r>
            <a:endParaRPr>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a:solidFill>
                  <a:srgbClr val="2850BE"/>
                </a:solidFill>
                <a:latin typeface="Work Sans Black"/>
                <a:ea typeface="Work Sans Black"/>
                <a:cs typeface="Work Sans Black"/>
                <a:sym typeface="Work Sans Black"/>
              </a:rPr>
              <a:t> </a:t>
            </a:r>
            <a:r>
              <a:rPr lang="en" u="sng">
                <a:solidFill>
                  <a:srgbClr val="2850BE"/>
                </a:solidFill>
                <a:latin typeface="Work Sans Black"/>
                <a:ea typeface="Work Sans Black"/>
                <a:cs typeface="Work Sans Black"/>
                <a:sym typeface="Work Sans Black"/>
                <a:hlinkClick r:id="rId5">
                  <a:extLst>
                    <a:ext uri="{A12FA001-AC4F-418D-AE19-62706E023703}">
                      <ahyp:hlinkClr val="tx"/>
                    </a:ext>
                  </a:extLst>
                </a:hlinkClick>
              </a:rPr>
              <a:t>Register Here</a:t>
            </a:r>
            <a:r>
              <a:rPr lang="en" sz="1800">
                <a:solidFill>
                  <a:srgbClr val="2850BE"/>
                </a:solidFill>
                <a:latin typeface="Work Sans Black"/>
                <a:ea typeface="Work Sans Black"/>
                <a:cs typeface="Work Sans Black"/>
                <a:sym typeface="Work Sans Black"/>
              </a:rPr>
              <a:t> </a:t>
            </a:r>
            <a:r>
              <a:rPr b="1" lang="en" sz="1150">
                <a:solidFill>
                  <a:srgbClr val="2850BE"/>
                </a:solidFill>
                <a:highlight>
                  <a:schemeClr val="lt1"/>
                </a:highlight>
                <a:latin typeface="Work Sans"/>
                <a:ea typeface="Work Sans"/>
                <a:cs typeface="Work Sans"/>
                <a:sym typeface="Work Sans"/>
              </a:rPr>
              <a:t>(CFP CE Eligible for 1 credit)</a:t>
            </a:r>
            <a:endParaRPr sz="1800">
              <a:solidFill>
                <a:srgbClr val="2850BE"/>
              </a:solidFill>
              <a:latin typeface="Work Sans Black"/>
              <a:ea typeface="Work Sans Black"/>
              <a:cs typeface="Work Sans Black"/>
              <a:sym typeface="Work Sans Black"/>
            </a:endParaRPr>
          </a:p>
        </p:txBody>
      </p:sp>
      <p:sp>
        <p:nvSpPr>
          <p:cNvPr id="119" name="Google Shape;119;p20"/>
          <p:cNvSpPr/>
          <p:nvPr/>
        </p:nvSpPr>
        <p:spPr>
          <a:xfrm>
            <a:off x="552735" y="267291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0" name="Google Shape;120;p20"/>
          <p:cNvSpPr txBox="1"/>
          <p:nvPr/>
        </p:nvSpPr>
        <p:spPr>
          <a:xfrm>
            <a:off x="726263" y="278016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121" name="Google Shape;121;p20"/>
          <p:cNvSpPr txBox="1"/>
          <p:nvPr/>
        </p:nvSpPr>
        <p:spPr>
          <a:xfrm>
            <a:off x="726263" y="327236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22" name="Google Shape;122;p20"/>
          <p:cNvSpPr txBox="1"/>
          <p:nvPr/>
        </p:nvSpPr>
        <p:spPr>
          <a:xfrm>
            <a:off x="1117225" y="924425"/>
            <a:ext cx="46116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Thanksgiving -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November 28th &amp; 29th</a:t>
            </a:r>
            <a:endParaRPr/>
          </a:p>
        </p:txBody>
      </p:sp>
      <p:sp>
        <p:nvSpPr>
          <p:cNvPr id="123" name="Google Shape;123;p20"/>
          <p:cNvSpPr/>
          <p:nvPr/>
        </p:nvSpPr>
        <p:spPr>
          <a:xfrm>
            <a:off x="552735" y="37863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4" name="Google Shape;124;p20"/>
          <p:cNvSpPr txBox="1"/>
          <p:nvPr/>
        </p:nvSpPr>
        <p:spPr>
          <a:xfrm>
            <a:off x="726263" y="38935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4</a:t>
            </a:r>
            <a:endParaRPr sz="1600">
              <a:solidFill>
                <a:srgbClr val="333333"/>
              </a:solidFill>
              <a:latin typeface="Work Sans ExtraBold"/>
              <a:ea typeface="Work Sans ExtraBold"/>
              <a:cs typeface="Work Sans ExtraBold"/>
              <a:sym typeface="Work Sans ExtraBold"/>
            </a:endParaRPr>
          </a:p>
        </p:txBody>
      </p:sp>
      <p:sp>
        <p:nvSpPr>
          <p:cNvPr id="125" name="Google Shape;125;p20"/>
          <p:cNvSpPr txBox="1"/>
          <p:nvPr/>
        </p:nvSpPr>
        <p:spPr>
          <a:xfrm>
            <a:off x="1117225" y="3657325"/>
            <a:ext cx="46116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Winter Break</a:t>
            </a:r>
            <a:r>
              <a:rPr lang="en" sz="1800">
                <a:solidFill>
                  <a:srgbClr val="333333"/>
                </a:solidFill>
                <a:latin typeface="Work Sans Black"/>
                <a:ea typeface="Work Sans Black"/>
                <a:cs typeface="Work Sans Black"/>
                <a:sym typeface="Work Sans Black"/>
              </a:rPr>
              <a:t> -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December 23rd - 27th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1484475" y="1302800"/>
            <a:ext cx="6223500" cy="931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31629"/>
              <a:buNone/>
            </a:pPr>
            <a:r>
              <a:rPr lang="en" sz="3130"/>
              <a:t>October</a:t>
            </a:r>
            <a:r>
              <a:rPr lang="en" sz="3130"/>
              <a:t> Growth Award Winner</a:t>
            </a:r>
            <a:endParaRPr sz="3130"/>
          </a:p>
        </p:txBody>
      </p:sp>
      <p:cxnSp>
        <p:nvCxnSpPr>
          <p:cNvPr id="131" name="Google Shape;131;p21"/>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32" name="Google Shape;132;p21"/>
          <p:cNvSpPr txBox="1"/>
          <p:nvPr/>
        </p:nvSpPr>
        <p:spPr>
          <a:xfrm>
            <a:off x="1427700" y="2234300"/>
            <a:ext cx="6288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Our October growth award winner is Josh Salway, founder of Full of Grace Financial. Josh had the highest Net New Assets in October, congrats!</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133" name="Google Shape;133;p21"/>
          <p:cNvPicPr preferRelativeResize="0"/>
          <p:nvPr/>
        </p:nvPicPr>
        <p:blipFill>
          <a:blip r:embed="rId3">
            <a:alphaModFix/>
          </a:blip>
          <a:stretch>
            <a:fillRect/>
          </a:stretch>
        </p:blipFill>
        <p:spPr>
          <a:xfrm>
            <a:off x="4838540" y="3198975"/>
            <a:ext cx="2934912" cy="93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139" name="Google Shape;139;p22"/>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40" name="Google Shape;140;p22"/>
          <p:cNvSpPr txBox="1"/>
          <p:nvPr/>
        </p:nvSpPr>
        <p:spPr>
          <a:xfrm>
            <a:off x="364875" y="207232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300">
              <a:latin typeface="Open Sans"/>
              <a:ea typeface="Open Sans"/>
              <a:cs typeface="Open Sans"/>
              <a:sym typeface="Open Sans"/>
            </a:endParaRPr>
          </a:p>
        </p:txBody>
      </p:sp>
      <p:pic>
        <p:nvPicPr>
          <p:cNvPr id="141" name="Google Shape;141;p22"/>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47" name="Google Shape;147;p23"/>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48" name="Google Shape;148;p23"/>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