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embeddedFontLst>
    <p:embeddedFont>
      <p:font typeface="Work Sans Medium"/>
      <p:regular r:id="rId15"/>
      <p:bold r:id="rId16"/>
      <p:italic r:id="rId17"/>
      <p:boldItalic r:id="rId18"/>
    </p:embeddedFont>
    <p:embeddedFont>
      <p:font typeface="Work Sans Black"/>
      <p:bold r:id="rId19"/>
      <p:boldItalic r:id="rId20"/>
    </p:embeddedFont>
    <p:embeddedFont>
      <p:font typeface="Work Sans ExtraBold"/>
      <p:bold r:id="rId21"/>
      <p:boldItalic r:id="rId22"/>
    </p:embeddedFont>
    <p:embeddedFont>
      <p:font typeface="Work Sans Light"/>
      <p:regular r:id="rId23"/>
      <p:bold r:id="rId24"/>
      <p:italic r:id="rId25"/>
      <p:boldItalic r:id="rId26"/>
    </p:embeddedFont>
    <p:embeddedFont>
      <p:font typeface="Work Sans"/>
      <p:regular r:id="rId27"/>
      <p:bold r:id="rId28"/>
      <p:italic r:id="rId29"/>
      <p:boldItalic r:id="rId30"/>
    </p:embeddedFont>
    <p:embeddedFont>
      <p:font typeface="Open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WorkSansBlack-boldItalic.fntdata"/><Relationship Id="rId22" Type="http://schemas.openxmlformats.org/officeDocument/2006/relationships/font" Target="fonts/WorkSansExtraBold-boldItalic.fntdata"/><Relationship Id="rId21" Type="http://schemas.openxmlformats.org/officeDocument/2006/relationships/font" Target="fonts/WorkSansExtraBold-bold.fntdata"/><Relationship Id="rId24" Type="http://schemas.openxmlformats.org/officeDocument/2006/relationships/font" Target="fonts/WorkSansLight-bold.fntdata"/><Relationship Id="rId23" Type="http://schemas.openxmlformats.org/officeDocument/2006/relationships/font" Target="fonts/WorkSansLight-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WorkSansLight-boldItalic.fntdata"/><Relationship Id="rId25" Type="http://schemas.openxmlformats.org/officeDocument/2006/relationships/font" Target="fonts/WorkSansLight-italic.fntdata"/><Relationship Id="rId28" Type="http://schemas.openxmlformats.org/officeDocument/2006/relationships/font" Target="fonts/WorkSans-bold.fntdata"/><Relationship Id="rId27" Type="http://schemas.openxmlformats.org/officeDocument/2006/relationships/font" Target="fonts/WorkSans-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WorkSans-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regular.fntdata"/><Relationship Id="rId30" Type="http://schemas.openxmlformats.org/officeDocument/2006/relationships/font" Target="fonts/WorkSans-boldItalic.fntdata"/><Relationship Id="rId11" Type="http://schemas.openxmlformats.org/officeDocument/2006/relationships/slide" Target="slides/slide7.xml"/><Relationship Id="rId33" Type="http://schemas.openxmlformats.org/officeDocument/2006/relationships/font" Target="fonts/OpenSans-italic.fntdata"/><Relationship Id="rId10" Type="http://schemas.openxmlformats.org/officeDocument/2006/relationships/slide" Target="slides/slide6.xml"/><Relationship Id="rId32" Type="http://schemas.openxmlformats.org/officeDocument/2006/relationships/font" Target="fonts/OpenSans-bold.fntdata"/><Relationship Id="rId13" Type="http://schemas.openxmlformats.org/officeDocument/2006/relationships/slide" Target="slides/slide9.xml"/><Relationship Id="rId12" Type="http://schemas.openxmlformats.org/officeDocument/2006/relationships/slide" Target="slides/slide8.xml"/><Relationship Id="rId34" Type="http://schemas.openxmlformats.org/officeDocument/2006/relationships/font" Target="fonts/OpenSans-boldItalic.fntdata"/><Relationship Id="rId15" Type="http://schemas.openxmlformats.org/officeDocument/2006/relationships/font" Target="fonts/WorkSansMedium-regular.fntdata"/><Relationship Id="rId14" Type="http://schemas.openxmlformats.org/officeDocument/2006/relationships/slide" Target="slides/slide10.xml"/><Relationship Id="rId17" Type="http://schemas.openxmlformats.org/officeDocument/2006/relationships/font" Target="fonts/WorkSansMedium-italic.fntdata"/><Relationship Id="rId16" Type="http://schemas.openxmlformats.org/officeDocument/2006/relationships/font" Target="fonts/WorkSansMedium-bold.fntdata"/><Relationship Id="rId19" Type="http://schemas.openxmlformats.org/officeDocument/2006/relationships/font" Target="fonts/WorkSansBlack-bold.fntdata"/><Relationship Id="rId18" Type="http://schemas.openxmlformats.org/officeDocument/2006/relationships/font" Target="fonts/WorkSansMedium-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24cce1fa4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24cce1fa4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eb9baf0ba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eb9baf0ba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099bd311f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099bd311f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099bd311f2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099bd311f2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099bd311f2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099bd311f2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099bd311f2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099bd311f2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657706e739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657706e739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099bd311f2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099bd311f2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eb3ee5651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eb3ee5651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b9031a935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b9031a935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6413408" y="222649"/>
            <a:ext cx="2668569" cy="603475"/>
          </a:xfrm>
          <a:prstGeom prst="rect">
            <a:avLst/>
          </a:prstGeom>
          <a:noFill/>
          <a:ln>
            <a:noFill/>
          </a:ln>
        </p:spPr>
      </p:pic>
      <p:sp>
        <p:nvSpPr>
          <p:cNvPr id="11" name="Google Shape;11;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Work Sans Light"/>
                <a:ea typeface="Work Sans Light"/>
                <a:cs typeface="Work Sans Light"/>
                <a:sym typeface="Work Sans Light"/>
              </a:defRPr>
            </a:lvl1pPr>
            <a:lvl2pPr lvl="1">
              <a:buNone/>
              <a:defRPr>
                <a:latin typeface="Work Sans Light"/>
                <a:ea typeface="Work Sans Light"/>
                <a:cs typeface="Work Sans Light"/>
                <a:sym typeface="Work Sans Light"/>
              </a:defRPr>
            </a:lvl2pPr>
            <a:lvl3pPr lvl="2">
              <a:buNone/>
              <a:defRPr>
                <a:latin typeface="Work Sans Light"/>
                <a:ea typeface="Work Sans Light"/>
                <a:cs typeface="Work Sans Light"/>
                <a:sym typeface="Work Sans Light"/>
              </a:defRPr>
            </a:lvl3pPr>
            <a:lvl4pPr lvl="3">
              <a:buNone/>
              <a:defRPr>
                <a:latin typeface="Work Sans Light"/>
                <a:ea typeface="Work Sans Light"/>
                <a:cs typeface="Work Sans Light"/>
                <a:sym typeface="Work Sans Light"/>
              </a:defRPr>
            </a:lvl4pPr>
            <a:lvl5pPr lvl="4">
              <a:buNone/>
              <a:defRPr>
                <a:latin typeface="Work Sans Light"/>
                <a:ea typeface="Work Sans Light"/>
                <a:cs typeface="Work Sans Light"/>
                <a:sym typeface="Work Sans Light"/>
              </a:defRPr>
            </a:lvl5pPr>
            <a:lvl6pPr lvl="5">
              <a:buNone/>
              <a:defRPr>
                <a:latin typeface="Work Sans Light"/>
                <a:ea typeface="Work Sans Light"/>
                <a:cs typeface="Work Sans Light"/>
                <a:sym typeface="Work Sans Light"/>
              </a:defRPr>
            </a:lvl6pPr>
            <a:lvl7pPr lvl="6">
              <a:buNone/>
              <a:defRPr>
                <a:latin typeface="Work Sans Light"/>
                <a:ea typeface="Work Sans Light"/>
                <a:cs typeface="Work Sans Light"/>
                <a:sym typeface="Work Sans Light"/>
              </a:defRPr>
            </a:lvl7pPr>
            <a:lvl8pPr lvl="7">
              <a:buNone/>
              <a:defRPr>
                <a:latin typeface="Work Sans Light"/>
                <a:ea typeface="Work Sans Light"/>
                <a:cs typeface="Work Sans Light"/>
                <a:sym typeface="Work Sans Light"/>
              </a:defRPr>
            </a:lvl8pPr>
            <a:lvl9pPr lvl="8">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12" name="Google Shape;12;p2"/>
          <p:cNvSpPr/>
          <p:nvPr/>
        </p:nvSpPr>
        <p:spPr>
          <a:xfrm>
            <a:off x="3845850" y="2673313"/>
            <a:ext cx="1452300" cy="36600"/>
          </a:xfrm>
          <a:prstGeom prst="rect">
            <a:avLst/>
          </a:prstGeom>
          <a:solidFill>
            <a:srgbClr val="B7DD7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1F6DF4"/>
              </a:solidFill>
              <a:latin typeface="Arial"/>
              <a:ea typeface="Arial"/>
              <a:cs typeface="Arial"/>
              <a:sym typeface="Arial"/>
            </a:endParaRPr>
          </a:p>
        </p:txBody>
      </p:sp>
      <p:pic>
        <p:nvPicPr>
          <p:cNvPr id="13" name="Google Shape;13;p2"/>
          <p:cNvPicPr preferRelativeResize="0"/>
          <p:nvPr/>
        </p:nvPicPr>
        <p:blipFill rotWithShape="1">
          <a:blip r:embed="rId3">
            <a:alphaModFix/>
          </a:blip>
          <a:srcRect b="29115" l="0" r="0" t="70059"/>
          <a:stretch/>
        </p:blipFill>
        <p:spPr>
          <a:xfrm flipH="1">
            <a:off x="0" y="4506249"/>
            <a:ext cx="9144000" cy="83449"/>
          </a:xfrm>
          <a:prstGeom prst="rect">
            <a:avLst/>
          </a:prstGeom>
          <a:noFill/>
          <a:ln>
            <a:noFill/>
          </a:ln>
        </p:spPr>
      </p:pic>
      <p:sp>
        <p:nvSpPr>
          <p:cNvPr id="14" name="Google Shape;14;p2"/>
          <p:cNvSpPr txBox="1"/>
          <p:nvPr>
            <p:ph type="title"/>
          </p:nvPr>
        </p:nvSpPr>
        <p:spPr>
          <a:xfrm>
            <a:off x="1048350" y="1178125"/>
            <a:ext cx="7047300" cy="1458300"/>
          </a:xfrm>
          <a:prstGeom prst="rect">
            <a:avLst/>
          </a:prstGeom>
        </p:spPr>
        <p:txBody>
          <a:bodyPr anchorCtr="0" anchor="t" bIns="91425" lIns="91425" spcFirstLastPara="1" rIns="91425" wrap="square" tIns="91425">
            <a:normAutofit/>
          </a:bodyPr>
          <a:lstStyle>
            <a:lvl1pPr lvl="0" algn="ctr">
              <a:lnSpc>
                <a:spcPct val="82000"/>
              </a:lnSpc>
              <a:spcBef>
                <a:spcPts val="0"/>
              </a:spcBef>
              <a:spcAft>
                <a:spcPts val="0"/>
              </a:spcAft>
              <a:buClr>
                <a:srgbClr val="2850BE"/>
              </a:buClr>
              <a:buSzPts val="5000"/>
              <a:buFont typeface="Work Sans Medium"/>
              <a:buNone/>
              <a:defRPr sz="5000">
                <a:solidFill>
                  <a:srgbClr val="2850BE"/>
                </a:solidFill>
                <a:latin typeface="Work Sans Medium"/>
                <a:ea typeface="Work Sans Medium"/>
                <a:cs typeface="Work Sans Medium"/>
                <a:sym typeface="Work Sans Medium"/>
              </a:defRPr>
            </a:lvl1pPr>
            <a:lvl2pPr lvl="1"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2pPr>
            <a:lvl3pPr lvl="2"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3pPr>
            <a:lvl4pPr lvl="3"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4pPr>
            <a:lvl5pPr lvl="4"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5pPr>
            <a:lvl6pPr lvl="5"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6pPr>
            <a:lvl7pPr lvl="6"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7pPr>
            <a:lvl8pPr lvl="7"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8pPr>
            <a:lvl9pPr lvl="8"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9pPr>
          </a:lstStyle>
          <a:p/>
        </p:txBody>
      </p:sp>
      <p:sp>
        <p:nvSpPr>
          <p:cNvPr id="15" name="Google Shape;15;p2"/>
          <p:cNvSpPr txBox="1"/>
          <p:nvPr>
            <p:ph idx="1" type="subTitle"/>
          </p:nvPr>
        </p:nvSpPr>
        <p:spPr>
          <a:xfrm>
            <a:off x="1307100" y="2851925"/>
            <a:ext cx="6529800" cy="14292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2850BE"/>
              </a:buClr>
              <a:buSzPts val="2200"/>
              <a:buFont typeface="Work Sans ExtraBold"/>
              <a:buNone/>
              <a:defRPr sz="2200">
                <a:solidFill>
                  <a:srgbClr val="2850BE"/>
                </a:solidFill>
                <a:latin typeface="Work Sans ExtraBold"/>
                <a:ea typeface="Work Sans ExtraBold"/>
                <a:cs typeface="Work Sans ExtraBold"/>
                <a:sym typeface="Work Sans ExtraBold"/>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4">
  <p:cSld name="BLANK_1_1">
    <p:spTree>
      <p:nvGrpSpPr>
        <p:cNvPr id="55" name="Shape 55"/>
        <p:cNvGrpSpPr/>
        <p:nvPr/>
      </p:nvGrpSpPr>
      <p:grpSpPr>
        <a:xfrm>
          <a:off x="0" y="0"/>
          <a:ext cx="0" cy="0"/>
          <a:chOff x="0" y="0"/>
          <a:chExt cx="0" cy="0"/>
        </a:xfrm>
      </p:grpSpPr>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7" name="Google Shape;57;p11"/>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58" name="Google Shape;58;p11"/>
          <p:cNvSpPr/>
          <p:nvPr/>
        </p:nvSpPr>
        <p:spPr>
          <a:xfrm>
            <a:off x="-21550" y="1817475"/>
            <a:ext cx="9165600" cy="3362100"/>
          </a:xfrm>
          <a:prstGeom prst="rect">
            <a:avLst/>
          </a:prstGeom>
          <a:solidFill>
            <a:srgbClr val="B7D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 name="Google Shape;59;p11"/>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2">
  <p:cSld name="TITLE_AND_BODY_2">
    <p:spTree>
      <p:nvGrpSpPr>
        <p:cNvPr id="60" name="Shape 60"/>
        <p:cNvGrpSpPr/>
        <p:nvPr/>
      </p:nvGrpSpPr>
      <p:grpSpPr>
        <a:xfrm>
          <a:off x="0" y="0"/>
          <a:ext cx="0" cy="0"/>
          <a:chOff x="0" y="0"/>
          <a:chExt cx="0" cy="0"/>
        </a:xfrm>
      </p:grpSpPr>
      <p:sp>
        <p:nvSpPr>
          <p:cNvPr id="61" name="Google Shape;61;p12"/>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62" name="Google Shape;62;p12"/>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63" name="Google Shape;6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64" name="Google Shape;64;p12"/>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3">
  <p:cSld name="TITLE_AND_BODY_3">
    <p:spTree>
      <p:nvGrpSpPr>
        <p:cNvPr id="65" name="Shape 65"/>
        <p:cNvGrpSpPr/>
        <p:nvPr/>
      </p:nvGrpSpPr>
      <p:grpSpPr>
        <a:xfrm>
          <a:off x="0" y="0"/>
          <a:ext cx="0" cy="0"/>
          <a:chOff x="0" y="0"/>
          <a:chExt cx="0" cy="0"/>
        </a:xfrm>
      </p:grpSpPr>
      <p:sp>
        <p:nvSpPr>
          <p:cNvPr id="66" name="Google Shape;66;p13"/>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67" name="Google Shape;67;p13"/>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68" name="Google Shape;68;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69" name="Google Shape;69;p13"/>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4">
  <p:cSld name="TITLE_AND_BODY_4">
    <p:spTree>
      <p:nvGrpSpPr>
        <p:cNvPr id="70" name="Shape 70"/>
        <p:cNvGrpSpPr/>
        <p:nvPr/>
      </p:nvGrpSpPr>
      <p:grpSpPr>
        <a:xfrm>
          <a:off x="0" y="0"/>
          <a:ext cx="0" cy="0"/>
          <a:chOff x="0" y="0"/>
          <a:chExt cx="0" cy="0"/>
        </a:xfrm>
      </p:grpSpPr>
      <p:sp>
        <p:nvSpPr>
          <p:cNvPr id="71" name="Google Shape;71;p14"/>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72" name="Google Shape;72;p14"/>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73" name="Google Shape;73;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74" name="Google Shape;74;p14"/>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5">
  <p:cSld name="TITLE_AND_BODY_5">
    <p:spTree>
      <p:nvGrpSpPr>
        <p:cNvPr id="75" name="Shape 75"/>
        <p:cNvGrpSpPr/>
        <p:nvPr/>
      </p:nvGrpSpPr>
      <p:grpSpPr>
        <a:xfrm>
          <a:off x="0" y="0"/>
          <a:ext cx="0" cy="0"/>
          <a:chOff x="0" y="0"/>
          <a:chExt cx="0" cy="0"/>
        </a:xfrm>
      </p:grpSpPr>
      <p:sp>
        <p:nvSpPr>
          <p:cNvPr id="76" name="Google Shape;76;p15"/>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77" name="Google Shape;77;p15"/>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78" name="Google Shape;78;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79" name="Google Shape;79;p15"/>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6">
  <p:cSld name="TITLE_AND_BODY_6">
    <p:spTree>
      <p:nvGrpSpPr>
        <p:cNvPr id="80" name="Shape 80"/>
        <p:cNvGrpSpPr/>
        <p:nvPr/>
      </p:nvGrpSpPr>
      <p:grpSpPr>
        <a:xfrm>
          <a:off x="0" y="0"/>
          <a:ext cx="0" cy="0"/>
          <a:chOff x="0" y="0"/>
          <a:chExt cx="0" cy="0"/>
        </a:xfrm>
      </p:grpSpPr>
      <p:sp>
        <p:nvSpPr>
          <p:cNvPr id="81" name="Google Shape;81;p16"/>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82" name="Google Shape;82;p16"/>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83" name="Google Shape;83;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84" name="Google Shape;84;p16"/>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USTOM_1">
    <p:spTree>
      <p:nvGrpSpPr>
        <p:cNvPr id="16" name="Shape 16"/>
        <p:cNvGrpSpPr/>
        <p:nvPr/>
      </p:nvGrpSpPr>
      <p:grpSpPr>
        <a:xfrm>
          <a:off x="0" y="0"/>
          <a:ext cx="0" cy="0"/>
          <a:chOff x="0" y="0"/>
          <a:chExt cx="0" cy="0"/>
        </a:xfrm>
      </p:grpSpPr>
      <p:pic>
        <p:nvPicPr>
          <p:cNvPr id="17" name="Google Shape;17;p3"/>
          <p:cNvPicPr preferRelativeResize="0"/>
          <p:nvPr/>
        </p:nvPicPr>
        <p:blipFill>
          <a:blip r:embed="rId2">
            <a:alphaModFix/>
          </a:blip>
          <a:stretch>
            <a:fillRect/>
          </a:stretch>
        </p:blipFill>
        <p:spPr>
          <a:xfrm>
            <a:off x="6334058" y="4185049"/>
            <a:ext cx="2668569" cy="603475"/>
          </a:xfrm>
          <a:prstGeom prst="rect">
            <a:avLst/>
          </a:prstGeom>
          <a:noFill/>
          <a:ln>
            <a:noFill/>
          </a:ln>
        </p:spPr>
      </p:pic>
      <p:sp>
        <p:nvSpPr>
          <p:cNvPr id="18" name="Google Shape;18;p3"/>
          <p:cNvSpPr/>
          <p:nvPr/>
        </p:nvSpPr>
        <p:spPr>
          <a:xfrm>
            <a:off x="-10800" y="0"/>
            <a:ext cx="9165600" cy="3721200"/>
          </a:xfrm>
          <a:prstGeom prst="rect">
            <a:avLst/>
          </a:prstGeom>
          <a:solidFill>
            <a:srgbClr val="2850B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53150" y="390750"/>
            <a:ext cx="7919400" cy="1434000"/>
          </a:xfrm>
          <a:prstGeom prst="rect">
            <a:avLst/>
          </a:prstGeom>
        </p:spPr>
        <p:txBody>
          <a:bodyPr anchorCtr="0" anchor="t" bIns="91425" lIns="91425" spcFirstLastPara="1" rIns="91425" wrap="square" tIns="91425">
            <a:normAutofit/>
          </a:bodyPr>
          <a:lstStyle>
            <a:lvl1pPr lvl="0" rtl="0">
              <a:lnSpc>
                <a:spcPct val="90000"/>
              </a:lnSpc>
              <a:spcBef>
                <a:spcPts val="0"/>
              </a:spcBef>
              <a:spcAft>
                <a:spcPts val="0"/>
              </a:spcAft>
              <a:buClr>
                <a:schemeClr val="lt1"/>
              </a:buClr>
              <a:buSzPts val="5500"/>
              <a:buFont typeface="Work Sans Medium"/>
              <a:buNone/>
              <a:defRPr sz="5500">
                <a:solidFill>
                  <a:schemeClr val="lt1"/>
                </a:solidFill>
                <a:latin typeface="Work Sans Medium"/>
                <a:ea typeface="Work Sans Medium"/>
                <a:cs typeface="Work Sans Medium"/>
                <a:sym typeface="Work Sans Medium"/>
              </a:defRPr>
            </a:lvl1pPr>
            <a:lvl2pPr lvl="1"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20" name="Google Shape;20;p3"/>
          <p:cNvSpPr txBox="1"/>
          <p:nvPr>
            <p:ph idx="1" type="subTitle"/>
          </p:nvPr>
        </p:nvSpPr>
        <p:spPr>
          <a:xfrm>
            <a:off x="567500" y="4216800"/>
            <a:ext cx="6586800" cy="4167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333333"/>
              </a:buClr>
              <a:buSzPts val="2200"/>
              <a:buFont typeface="Work Sans"/>
              <a:buNone/>
              <a:defRPr sz="2200">
                <a:solidFill>
                  <a:srgbClr val="333333"/>
                </a:solidFill>
                <a:latin typeface="Work Sans"/>
                <a:ea typeface="Work Sans"/>
                <a:cs typeface="Work Sans"/>
                <a:sym typeface="Work Sans"/>
              </a:defRPr>
            </a:lvl1pPr>
            <a:lvl2pPr lvl="1" rtl="0">
              <a:spcBef>
                <a:spcPts val="0"/>
              </a:spcBef>
              <a:spcAft>
                <a:spcPts val="0"/>
              </a:spcAft>
              <a:buClr>
                <a:srgbClr val="333333"/>
              </a:buClr>
              <a:buSzPts val="2200"/>
              <a:buNone/>
              <a:defRPr sz="2200">
                <a:solidFill>
                  <a:srgbClr val="333333"/>
                </a:solidFill>
              </a:defRPr>
            </a:lvl2pPr>
            <a:lvl3pPr lvl="2" rtl="0">
              <a:spcBef>
                <a:spcPts val="0"/>
              </a:spcBef>
              <a:spcAft>
                <a:spcPts val="0"/>
              </a:spcAft>
              <a:buClr>
                <a:srgbClr val="333333"/>
              </a:buClr>
              <a:buSzPts val="2200"/>
              <a:buNone/>
              <a:defRPr sz="2200">
                <a:solidFill>
                  <a:srgbClr val="333333"/>
                </a:solidFill>
              </a:defRPr>
            </a:lvl3pPr>
            <a:lvl4pPr lvl="3" rtl="0">
              <a:spcBef>
                <a:spcPts val="0"/>
              </a:spcBef>
              <a:spcAft>
                <a:spcPts val="0"/>
              </a:spcAft>
              <a:buClr>
                <a:srgbClr val="333333"/>
              </a:buClr>
              <a:buSzPts val="2200"/>
              <a:buNone/>
              <a:defRPr sz="2200">
                <a:solidFill>
                  <a:srgbClr val="333333"/>
                </a:solidFill>
              </a:defRPr>
            </a:lvl4pPr>
            <a:lvl5pPr lvl="4" rtl="0">
              <a:spcBef>
                <a:spcPts val="0"/>
              </a:spcBef>
              <a:spcAft>
                <a:spcPts val="0"/>
              </a:spcAft>
              <a:buClr>
                <a:srgbClr val="333333"/>
              </a:buClr>
              <a:buSzPts val="2200"/>
              <a:buNone/>
              <a:defRPr sz="2200">
                <a:solidFill>
                  <a:srgbClr val="333333"/>
                </a:solidFill>
              </a:defRPr>
            </a:lvl5pPr>
            <a:lvl6pPr lvl="5" rtl="0">
              <a:spcBef>
                <a:spcPts val="0"/>
              </a:spcBef>
              <a:spcAft>
                <a:spcPts val="0"/>
              </a:spcAft>
              <a:buClr>
                <a:srgbClr val="333333"/>
              </a:buClr>
              <a:buSzPts val="2200"/>
              <a:buNone/>
              <a:defRPr sz="2200">
                <a:solidFill>
                  <a:srgbClr val="333333"/>
                </a:solidFill>
              </a:defRPr>
            </a:lvl6pPr>
            <a:lvl7pPr lvl="6" rtl="0">
              <a:spcBef>
                <a:spcPts val="0"/>
              </a:spcBef>
              <a:spcAft>
                <a:spcPts val="0"/>
              </a:spcAft>
              <a:buClr>
                <a:srgbClr val="333333"/>
              </a:buClr>
              <a:buSzPts val="2200"/>
              <a:buNone/>
              <a:defRPr sz="2200">
                <a:solidFill>
                  <a:srgbClr val="333333"/>
                </a:solidFill>
              </a:defRPr>
            </a:lvl7pPr>
            <a:lvl8pPr lvl="7" rtl="0">
              <a:spcBef>
                <a:spcPts val="0"/>
              </a:spcBef>
              <a:spcAft>
                <a:spcPts val="0"/>
              </a:spcAft>
              <a:buClr>
                <a:srgbClr val="333333"/>
              </a:buClr>
              <a:buSzPts val="2200"/>
              <a:buNone/>
              <a:defRPr sz="2200">
                <a:solidFill>
                  <a:srgbClr val="333333"/>
                </a:solidFill>
              </a:defRPr>
            </a:lvl8pPr>
            <a:lvl9pPr lvl="8" rtl="0">
              <a:spcBef>
                <a:spcPts val="0"/>
              </a:spcBef>
              <a:spcAft>
                <a:spcPts val="0"/>
              </a:spcAft>
              <a:buClr>
                <a:srgbClr val="333333"/>
              </a:buClr>
              <a:buSzPts val="2200"/>
              <a:buNone/>
              <a:defRPr sz="2200">
                <a:solidFill>
                  <a:srgbClr val="333333"/>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Layout">
  <p:cSld name="CUSTOM">
    <p:spTree>
      <p:nvGrpSpPr>
        <p:cNvPr id="21" name="Shape 2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1" type="tx">
  <p:cSld name="TITLE_AND_BODY">
    <p:spTree>
      <p:nvGrpSpPr>
        <p:cNvPr id="22" name="Shape 22"/>
        <p:cNvGrpSpPr/>
        <p:nvPr/>
      </p:nvGrpSpPr>
      <p:grpSpPr>
        <a:xfrm>
          <a:off x="0" y="0"/>
          <a:ext cx="0" cy="0"/>
          <a:chOff x="0" y="0"/>
          <a:chExt cx="0" cy="0"/>
        </a:xfrm>
      </p:grpSpPr>
      <p:sp>
        <p:nvSpPr>
          <p:cNvPr id="23" name="Google Shape;23;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Work Sans Light"/>
                <a:ea typeface="Work Sans Light"/>
                <a:cs typeface="Work Sans Light"/>
                <a:sym typeface="Work Sans Light"/>
              </a:defRPr>
            </a:lvl1pPr>
            <a:lvl2pPr lvl="1">
              <a:buNone/>
              <a:defRPr>
                <a:latin typeface="Work Sans Light"/>
                <a:ea typeface="Work Sans Light"/>
                <a:cs typeface="Work Sans Light"/>
                <a:sym typeface="Work Sans Light"/>
              </a:defRPr>
            </a:lvl2pPr>
            <a:lvl3pPr lvl="2">
              <a:buNone/>
              <a:defRPr>
                <a:latin typeface="Work Sans Light"/>
                <a:ea typeface="Work Sans Light"/>
                <a:cs typeface="Work Sans Light"/>
                <a:sym typeface="Work Sans Light"/>
              </a:defRPr>
            </a:lvl3pPr>
            <a:lvl4pPr lvl="3">
              <a:buNone/>
              <a:defRPr>
                <a:latin typeface="Work Sans Light"/>
                <a:ea typeface="Work Sans Light"/>
                <a:cs typeface="Work Sans Light"/>
                <a:sym typeface="Work Sans Light"/>
              </a:defRPr>
            </a:lvl4pPr>
            <a:lvl5pPr lvl="4">
              <a:buNone/>
              <a:defRPr>
                <a:latin typeface="Work Sans Light"/>
                <a:ea typeface="Work Sans Light"/>
                <a:cs typeface="Work Sans Light"/>
                <a:sym typeface="Work Sans Light"/>
              </a:defRPr>
            </a:lvl5pPr>
            <a:lvl6pPr lvl="5">
              <a:buNone/>
              <a:defRPr>
                <a:latin typeface="Work Sans Light"/>
                <a:ea typeface="Work Sans Light"/>
                <a:cs typeface="Work Sans Light"/>
                <a:sym typeface="Work Sans Light"/>
              </a:defRPr>
            </a:lvl6pPr>
            <a:lvl7pPr lvl="6">
              <a:buNone/>
              <a:defRPr>
                <a:latin typeface="Work Sans Light"/>
                <a:ea typeface="Work Sans Light"/>
                <a:cs typeface="Work Sans Light"/>
                <a:sym typeface="Work Sans Light"/>
              </a:defRPr>
            </a:lvl7pPr>
            <a:lvl8pPr lvl="7">
              <a:buNone/>
              <a:defRPr>
                <a:latin typeface="Work Sans Light"/>
                <a:ea typeface="Work Sans Light"/>
                <a:cs typeface="Work Sans Light"/>
                <a:sym typeface="Work Sans Light"/>
              </a:defRPr>
            </a:lvl8pPr>
            <a:lvl9pPr lvl="8">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pic>
        <p:nvPicPr>
          <p:cNvPr id="24" name="Google Shape;24;p5"/>
          <p:cNvPicPr preferRelativeResize="0"/>
          <p:nvPr/>
        </p:nvPicPr>
        <p:blipFill rotWithShape="1">
          <a:blip r:embed="rId2">
            <a:alphaModFix/>
          </a:blip>
          <a:srcRect b="29115" l="0" r="0" t="70059"/>
          <a:stretch/>
        </p:blipFill>
        <p:spPr>
          <a:xfrm flipH="1">
            <a:off x="0" y="4506249"/>
            <a:ext cx="9144000" cy="83449"/>
          </a:xfrm>
          <a:prstGeom prst="rect">
            <a:avLst/>
          </a:prstGeom>
          <a:noFill/>
          <a:ln>
            <a:noFill/>
          </a:ln>
        </p:spPr>
      </p:pic>
      <p:sp>
        <p:nvSpPr>
          <p:cNvPr id="25" name="Google Shape;25;p5"/>
          <p:cNvSpPr txBox="1"/>
          <p:nvPr>
            <p:ph type="title"/>
          </p:nvPr>
        </p:nvSpPr>
        <p:spPr>
          <a:xfrm>
            <a:off x="553150" y="265775"/>
            <a:ext cx="6874800" cy="1559100"/>
          </a:xfrm>
          <a:prstGeom prst="rect">
            <a:avLst/>
          </a:prstGeom>
        </p:spPr>
        <p:txBody>
          <a:bodyPr anchorCtr="0" anchor="t" bIns="91425" lIns="91425" spcFirstLastPara="1" rIns="91425" wrap="square" tIns="91425">
            <a:normAutofit/>
          </a:bodyPr>
          <a:lstStyle>
            <a:lvl1pPr lv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a:spcBef>
                <a:spcPts val="0"/>
              </a:spcBef>
              <a:spcAft>
                <a:spcPts val="0"/>
              </a:spcAft>
              <a:buSzPts val="2800"/>
              <a:buFont typeface="Work Sans Medium"/>
              <a:buNone/>
              <a:defRPr>
                <a:latin typeface="Work Sans Medium"/>
                <a:ea typeface="Work Sans Medium"/>
                <a:cs typeface="Work Sans Medium"/>
                <a:sym typeface="Work Sans Medium"/>
              </a:defRPr>
            </a:lvl2pPr>
            <a:lvl3pPr lvl="2">
              <a:spcBef>
                <a:spcPts val="0"/>
              </a:spcBef>
              <a:spcAft>
                <a:spcPts val="0"/>
              </a:spcAft>
              <a:buSzPts val="2800"/>
              <a:buFont typeface="Work Sans Medium"/>
              <a:buNone/>
              <a:defRPr>
                <a:latin typeface="Work Sans Medium"/>
                <a:ea typeface="Work Sans Medium"/>
                <a:cs typeface="Work Sans Medium"/>
                <a:sym typeface="Work Sans Medium"/>
              </a:defRPr>
            </a:lvl3pPr>
            <a:lvl4pPr lvl="3">
              <a:spcBef>
                <a:spcPts val="0"/>
              </a:spcBef>
              <a:spcAft>
                <a:spcPts val="0"/>
              </a:spcAft>
              <a:buSzPts val="2800"/>
              <a:buFont typeface="Work Sans Medium"/>
              <a:buNone/>
              <a:defRPr>
                <a:latin typeface="Work Sans Medium"/>
                <a:ea typeface="Work Sans Medium"/>
                <a:cs typeface="Work Sans Medium"/>
                <a:sym typeface="Work Sans Medium"/>
              </a:defRPr>
            </a:lvl4pPr>
            <a:lvl5pPr lvl="4">
              <a:spcBef>
                <a:spcPts val="0"/>
              </a:spcBef>
              <a:spcAft>
                <a:spcPts val="0"/>
              </a:spcAft>
              <a:buSzPts val="2800"/>
              <a:buFont typeface="Work Sans Medium"/>
              <a:buNone/>
              <a:defRPr>
                <a:latin typeface="Work Sans Medium"/>
                <a:ea typeface="Work Sans Medium"/>
                <a:cs typeface="Work Sans Medium"/>
                <a:sym typeface="Work Sans Medium"/>
              </a:defRPr>
            </a:lvl5pPr>
            <a:lvl6pPr lvl="5">
              <a:spcBef>
                <a:spcPts val="0"/>
              </a:spcBef>
              <a:spcAft>
                <a:spcPts val="0"/>
              </a:spcAft>
              <a:buSzPts val="2800"/>
              <a:buFont typeface="Work Sans Medium"/>
              <a:buNone/>
              <a:defRPr>
                <a:latin typeface="Work Sans Medium"/>
                <a:ea typeface="Work Sans Medium"/>
                <a:cs typeface="Work Sans Medium"/>
                <a:sym typeface="Work Sans Medium"/>
              </a:defRPr>
            </a:lvl6pPr>
            <a:lvl7pPr lvl="6">
              <a:spcBef>
                <a:spcPts val="0"/>
              </a:spcBef>
              <a:spcAft>
                <a:spcPts val="0"/>
              </a:spcAft>
              <a:buSzPts val="2800"/>
              <a:buFont typeface="Work Sans Medium"/>
              <a:buNone/>
              <a:defRPr>
                <a:latin typeface="Work Sans Medium"/>
                <a:ea typeface="Work Sans Medium"/>
                <a:cs typeface="Work Sans Medium"/>
                <a:sym typeface="Work Sans Medium"/>
              </a:defRPr>
            </a:lvl7pPr>
            <a:lvl8pPr lvl="7">
              <a:spcBef>
                <a:spcPts val="0"/>
              </a:spcBef>
              <a:spcAft>
                <a:spcPts val="0"/>
              </a:spcAft>
              <a:buSzPts val="2800"/>
              <a:buFont typeface="Work Sans Medium"/>
              <a:buNone/>
              <a:defRPr>
                <a:latin typeface="Work Sans Medium"/>
                <a:ea typeface="Work Sans Medium"/>
                <a:cs typeface="Work Sans Medium"/>
                <a:sym typeface="Work Sans Medium"/>
              </a:defRPr>
            </a:lvl8pPr>
            <a:lvl9pPr lvl="8">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pic>
        <p:nvPicPr>
          <p:cNvPr id="26" name="Google Shape;26;p5"/>
          <p:cNvPicPr preferRelativeResize="0"/>
          <p:nvPr/>
        </p:nvPicPr>
        <p:blipFill>
          <a:blip r:embed="rId3">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Slide">
  <p:cSld name="TITLE_AND_BODY_1">
    <p:spTree>
      <p:nvGrpSpPr>
        <p:cNvPr id="27" name="Shape 27"/>
        <p:cNvGrpSpPr/>
        <p:nvPr/>
      </p:nvGrpSpPr>
      <p:grpSpPr>
        <a:xfrm>
          <a:off x="0" y="0"/>
          <a:ext cx="0" cy="0"/>
          <a:chOff x="0" y="0"/>
          <a:chExt cx="0" cy="0"/>
        </a:xfrm>
      </p:grpSpPr>
      <p:sp>
        <p:nvSpPr>
          <p:cNvPr id="28" name="Google Shape;28;p6"/>
          <p:cNvSpPr/>
          <p:nvPr/>
        </p:nvSpPr>
        <p:spPr>
          <a:xfrm>
            <a:off x="4899250" y="1063175"/>
            <a:ext cx="3728400" cy="3469800"/>
          </a:xfrm>
          <a:prstGeom prst="roundRect">
            <a:avLst>
              <a:gd fmla="val 16667" name="adj"/>
            </a:avLst>
          </a:prstGeom>
          <a:noFill/>
          <a:ln cap="flat" cmpd="sng" w="9525">
            <a:solidFill>
              <a:srgbClr val="2850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atin typeface="Work Sans Light"/>
                <a:ea typeface="Work Sans Light"/>
                <a:cs typeface="Work Sans Light"/>
                <a:sym typeface="Work Sans Light"/>
              </a:defRPr>
            </a:lvl1pPr>
            <a:lvl2pPr lvl="1" rtl="0">
              <a:buNone/>
              <a:defRPr>
                <a:latin typeface="Work Sans Light"/>
                <a:ea typeface="Work Sans Light"/>
                <a:cs typeface="Work Sans Light"/>
                <a:sym typeface="Work Sans Light"/>
              </a:defRPr>
            </a:lvl2pPr>
            <a:lvl3pPr lvl="2" rtl="0">
              <a:buNone/>
              <a:defRPr>
                <a:latin typeface="Work Sans Light"/>
                <a:ea typeface="Work Sans Light"/>
                <a:cs typeface="Work Sans Light"/>
                <a:sym typeface="Work Sans Light"/>
              </a:defRPr>
            </a:lvl3pPr>
            <a:lvl4pPr lvl="3" rtl="0">
              <a:buNone/>
              <a:defRPr>
                <a:latin typeface="Work Sans Light"/>
                <a:ea typeface="Work Sans Light"/>
                <a:cs typeface="Work Sans Light"/>
                <a:sym typeface="Work Sans Light"/>
              </a:defRPr>
            </a:lvl4pPr>
            <a:lvl5pPr lvl="4" rtl="0">
              <a:buNone/>
              <a:defRPr>
                <a:latin typeface="Work Sans Light"/>
                <a:ea typeface="Work Sans Light"/>
                <a:cs typeface="Work Sans Light"/>
                <a:sym typeface="Work Sans Light"/>
              </a:defRPr>
            </a:lvl5pPr>
            <a:lvl6pPr lvl="5" rtl="0">
              <a:buNone/>
              <a:defRPr>
                <a:latin typeface="Work Sans Light"/>
                <a:ea typeface="Work Sans Light"/>
                <a:cs typeface="Work Sans Light"/>
                <a:sym typeface="Work Sans Light"/>
              </a:defRPr>
            </a:lvl6pPr>
            <a:lvl7pPr lvl="6" rtl="0">
              <a:buNone/>
              <a:defRPr>
                <a:latin typeface="Work Sans Light"/>
                <a:ea typeface="Work Sans Light"/>
                <a:cs typeface="Work Sans Light"/>
                <a:sym typeface="Work Sans Light"/>
              </a:defRPr>
            </a:lvl7pPr>
            <a:lvl8pPr lvl="7" rtl="0">
              <a:buNone/>
              <a:defRPr>
                <a:latin typeface="Work Sans Light"/>
                <a:ea typeface="Work Sans Light"/>
                <a:cs typeface="Work Sans Light"/>
                <a:sym typeface="Work Sans Light"/>
              </a:defRPr>
            </a:lvl8pPr>
            <a:lvl9pPr lvl="8" rtl="0">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30" name="Google Shape;30;p6"/>
          <p:cNvSpPr txBox="1"/>
          <p:nvPr>
            <p:ph type="title"/>
          </p:nvPr>
        </p:nvSpPr>
        <p:spPr>
          <a:xfrm>
            <a:off x="553150" y="783000"/>
            <a:ext cx="4188000" cy="1041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31" name="Google Shape;31;p6"/>
          <p:cNvSpPr txBox="1"/>
          <p:nvPr>
            <p:ph idx="1" type="body"/>
          </p:nvPr>
        </p:nvSpPr>
        <p:spPr>
          <a:xfrm>
            <a:off x="560325" y="1623500"/>
            <a:ext cx="4173600" cy="22557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1pPr>
            <a:lvl2pPr indent="-311150" lvl="1" marL="9144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2pPr>
            <a:lvl3pPr indent="-311150" lvl="2" marL="13716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3pPr>
            <a:lvl4pPr indent="-311150" lvl="3" marL="18288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4pPr>
            <a:lvl5pPr indent="-311150" lvl="4" marL="22860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5pPr>
            <a:lvl6pPr indent="-311150" lvl="5" marL="27432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6pPr>
            <a:lvl7pPr indent="-311150" lvl="6" marL="32004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7pPr>
            <a:lvl8pPr indent="-311150" lvl="7" marL="36576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8pPr>
            <a:lvl9pPr indent="-311150" lvl="8" marL="41148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9pPr>
          </a:lstStyle>
          <a:p/>
        </p:txBody>
      </p:sp>
      <p:sp>
        <p:nvSpPr>
          <p:cNvPr id="32" name="Google Shape;32;p6"/>
          <p:cNvSpPr/>
          <p:nvPr>
            <p:ph idx="2" type="pic"/>
          </p:nvPr>
        </p:nvSpPr>
        <p:spPr>
          <a:xfrm>
            <a:off x="5086150" y="1232525"/>
            <a:ext cx="3354600" cy="3131100"/>
          </a:xfrm>
          <a:prstGeom prst="roundRect">
            <a:avLst>
              <a:gd fmla="val 16667" name="adj"/>
            </a:avLst>
          </a:prstGeom>
          <a:noFill/>
          <a:ln>
            <a:noFill/>
          </a:ln>
          <a:effectLst>
            <a:outerShdw blurRad="385763" rotWithShape="0" algn="bl" dir="2400000" dist="38100">
              <a:srgbClr val="000000">
                <a:alpha val="23000"/>
              </a:srgbClr>
            </a:outerShdw>
          </a:effectLst>
        </p:spPr>
      </p:sp>
      <p:pic>
        <p:nvPicPr>
          <p:cNvPr id="33" name="Google Shape;33;p6"/>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lide 2">
  <p:cSld name="BIG_NUMBER">
    <p:bg>
      <p:bgPr>
        <a:blipFill>
          <a:blip r:embed="rId2">
            <a:alphaModFix/>
          </a:blip>
          <a:stretch>
            <a:fillRect/>
          </a:stretch>
        </a:blipFill>
      </p:bgPr>
    </p:bg>
    <p:spTree>
      <p:nvGrpSpPr>
        <p:cNvPr id="34" name="Shape 34"/>
        <p:cNvGrpSpPr/>
        <p:nvPr/>
      </p:nvGrpSpPr>
      <p:grpSpPr>
        <a:xfrm>
          <a:off x="0" y="0"/>
          <a:ext cx="0" cy="0"/>
          <a:chOff x="0" y="0"/>
          <a:chExt cx="0" cy="0"/>
        </a:xfrm>
      </p:grpSpPr>
      <p:pic>
        <p:nvPicPr>
          <p:cNvPr id="35" name="Google Shape;35;p7"/>
          <p:cNvPicPr preferRelativeResize="0"/>
          <p:nvPr/>
        </p:nvPicPr>
        <p:blipFill rotWithShape="1">
          <a:blip r:embed="rId3">
            <a:alphaModFix/>
          </a:blip>
          <a:srcRect b="0" l="0" r="0" t="0"/>
          <a:stretch/>
        </p:blipFill>
        <p:spPr>
          <a:xfrm>
            <a:off x="0" y="0"/>
            <a:ext cx="5143500" cy="5143500"/>
          </a:xfrm>
          <a:prstGeom prst="rect">
            <a:avLst/>
          </a:prstGeom>
          <a:noFill/>
          <a:ln>
            <a:noFill/>
          </a:ln>
        </p:spPr>
      </p:pic>
      <p:sp>
        <p:nvSpPr>
          <p:cNvPr id="36" name="Google Shape;36;p7"/>
          <p:cNvSpPr/>
          <p:nvPr/>
        </p:nvSpPr>
        <p:spPr>
          <a:xfrm>
            <a:off x="1185600" y="849900"/>
            <a:ext cx="6772800" cy="3443700"/>
          </a:xfrm>
          <a:prstGeom prst="roundRect">
            <a:avLst>
              <a:gd fmla="val 8471" name="adj"/>
            </a:avLst>
          </a:prstGeom>
          <a:solidFill>
            <a:schemeClr val="lt1"/>
          </a:solidFill>
          <a:ln cap="flat" cmpd="sng" w="19050">
            <a:solidFill>
              <a:srgbClr val="B7DD79"/>
            </a:solidFill>
            <a:prstDash val="solid"/>
            <a:round/>
            <a:headEnd len="sm" w="sm" type="none"/>
            <a:tailEnd len="sm" w="sm" type="none"/>
          </a:ln>
          <a:effectLst>
            <a:outerShdw blurRad="771525" rotWithShape="0" algn="bl" dir="2940000" dist="11430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latin typeface="Work Sans Light"/>
                <a:ea typeface="Work Sans Light"/>
                <a:cs typeface="Work Sans Light"/>
                <a:sym typeface="Work Sans Light"/>
              </a:defRPr>
            </a:lvl1pPr>
            <a:lvl2pPr lvl="1">
              <a:buNone/>
              <a:defRPr>
                <a:solidFill>
                  <a:schemeClr val="lt1"/>
                </a:solidFill>
                <a:latin typeface="Work Sans Light"/>
                <a:ea typeface="Work Sans Light"/>
                <a:cs typeface="Work Sans Light"/>
                <a:sym typeface="Work Sans Light"/>
              </a:defRPr>
            </a:lvl2pPr>
            <a:lvl3pPr lvl="2">
              <a:buNone/>
              <a:defRPr>
                <a:solidFill>
                  <a:schemeClr val="lt1"/>
                </a:solidFill>
                <a:latin typeface="Work Sans Light"/>
                <a:ea typeface="Work Sans Light"/>
                <a:cs typeface="Work Sans Light"/>
                <a:sym typeface="Work Sans Light"/>
              </a:defRPr>
            </a:lvl3pPr>
            <a:lvl4pPr lvl="3">
              <a:buNone/>
              <a:defRPr>
                <a:solidFill>
                  <a:schemeClr val="lt1"/>
                </a:solidFill>
                <a:latin typeface="Work Sans Light"/>
                <a:ea typeface="Work Sans Light"/>
                <a:cs typeface="Work Sans Light"/>
                <a:sym typeface="Work Sans Light"/>
              </a:defRPr>
            </a:lvl4pPr>
            <a:lvl5pPr lvl="4">
              <a:buNone/>
              <a:defRPr>
                <a:solidFill>
                  <a:schemeClr val="lt1"/>
                </a:solidFill>
                <a:latin typeface="Work Sans Light"/>
                <a:ea typeface="Work Sans Light"/>
                <a:cs typeface="Work Sans Light"/>
                <a:sym typeface="Work Sans Light"/>
              </a:defRPr>
            </a:lvl5pPr>
            <a:lvl6pPr lvl="5">
              <a:buNone/>
              <a:defRPr>
                <a:solidFill>
                  <a:schemeClr val="lt1"/>
                </a:solidFill>
                <a:latin typeface="Work Sans Light"/>
                <a:ea typeface="Work Sans Light"/>
                <a:cs typeface="Work Sans Light"/>
                <a:sym typeface="Work Sans Light"/>
              </a:defRPr>
            </a:lvl6pPr>
            <a:lvl7pPr lvl="6">
              <a:buNone/>
              <a:defRPr>
                <a:solidFill>
                  <a:schemeClr val="lt1"/>
                </a:solidFill>
                <a:latin typeface="Work Sans Light"/>
                <a:ea typeface="Work Sans Light"/>
                <a:cs typeface="Work Sans Light"/>
                <a:sym typeface="Work Sans Light"/>
              </a:defRPr>
            </a:lvl7pPr>
            <a:lvl8pPr lvl="7">
              <a:buNone/>
              <a:defRPr>
                <a:solidFill>
                  <a:schemeClr val="lt1"/>
                </a:solidFill>
                <a:latin typeface="Work Sans Light"/>
                <a:ea typeface="Work Sans Light"/>
                <a:cs typeface="Work Sans Light"/>
                <a:sym typeface="Work Sans Light"/>
              </a:defRPr>
            </a:lvl8pPr>
            <a:lvl9pPr lvl="8">
              <a:buNone/>
              <a:defRPr>
                <a:solidFill>
                  <a:schemeClr val="lt1"/>
                </a:solidFill>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38" name="Google Shape;38;p7"/>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Black"/>
              <a:buNone/>
              <a:defRPr sz="3700">
                <a:solidFill>
                  <a:srgbClr val="333333"/>
                </a:solidFill>
                <a:latin typeface="Work Sans Black"/>
                <a:ea typeface="Work Sans Black"/>
                <a:cs typeface="Work Sans Black"/>
                <a:sym typeface="Work Sans Black"/>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2" type="blank">
  <p:cSld name="BLANK">
    <p:spTree>
      <p:nvGrpSpPr>
        <p:cNvPr id="39" name="Shape 39"/>
        <p:cNvGrpSpPr/>
        <p:nvPr/>
      </p:nvGrpSpPr>
      <p:grpSpPr>
        <a:xfrm>
          <a:off x="0" y="0"/>
          <a:ext cx="0" cy="0"/>
          <a:chOff x="0" y="0"/>
          <a:chExt cx="0" cy="0"/>
        </a:xfrm>
      </p:grpSpPr>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41" name="Google Shape;41;p8"/>
          <p:cNvPicPr preferRelativeResize="0"/>
          <p:nvPr/>
        </p:nvPicPr>
        <p:blipFill rotWithShape="1">
          <a:blip r:embed="rId2">
            <a:alphaModFix/>
          </a:blip>
          <a:srcRect b="23634" l="0" r="0" t="40637"/>
          <a:stretch/>
        </p:blipFill>
        <p:spPr>
          <a:xfrm flipH="1">
            <a:off x="0" y="1824750"/>
            <a:ext cx="9144000" cy="3318751"/>
          </a:xfrm>
          <a:prstGeom prst="rect">
            <a:avLst/>
          </a:prstGeom>
          <a:noFill/>
          <a:ln>
            <a:noFill/>
          </a:ln>
        </p:spPr>
      </p:pic>
      <p:sp>
        <p:nvSpPr>
          <p:cNvPr id="42" name="Google Shape;42;p8"/>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pic>
        <p:nvPicPr>
          <p:cNvPr id="43" name="Google Shape;43;p8"/>
          <p:cNvPicPr preferRelativeResize="0"/>
          <p:nvPr/>
        </p:nvPicPr>
        <p:blipFill>
          <a:blip r:embed="rId3">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3">
  <p:cSld name="BLANK_1">
    <p:spTree>
      <p:nvGrpSpPr>
        <p:cNvPr id="44" name="Shape 44"/>
        <p:cNvGrpSpPr/>
        <p:nvPr/>
      </p:nvGrpSpPr>
      <p:grpSpPr>
        <a:xfrm>
          <a:off x="0" y="0"/>
          <a:ext cx="0" cy="0"/>
          <a:chOff x="0" y="0"/>
          <a:chExt cx="0" cy="0"/>
        </a:xfrm>
      </p:grpSpPr>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6" name="Google Shape;46;p9"/>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47" name="Google Shape;47;p9"/>
          <p:cNvSpPr/>
          <p:nvPr/>
        </p:nvSpPr>
        <p:spPr>
          <a:xfrm>
            <a:off x="-21550" y="1817475"/>
            <a:ext cx="9165600" cy="3362100"/>
          </a:xfrm>
          <a:prstGeom prst="rect">
            <a:avLst/>
          </a:prstGeom>
          <a:solidFill>
            <a:srgbClr val="2850B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 name="Google Shape;48;p9"/>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Content Alt Blue">
  <p:cSld name="BLANK_1_2">
    <p:spTree>
      <p:nvGrpSpPr>
        <p:cNvPr id="49" name="Shape 49"/>
        <p:cNvGrpSpPr/>
        <p:nvPr/>
      </p:nvGrpSpPr>
      <p:grpSpPr>
        <a:xfrm>
          <a:off x="0" y="0"/>
          <a:ext cx="0" cy="0"/>
          <a:chOff x="0" y="0"/>
          <a:chExt cx="0" cy="0"/>
        </a:xfrm>
      </p:grpSpPr>
      <p:pic>
        <p:nvPicPr>
          <p:cNvPr id="50" name="Google Shape;50;p10"/>
          <p:cNvPicPr preferRelativeResize="0"/>
          <p:nvPr/>
        </p:nvPicPr>
        <p:blipFill>
          <a:blip r:embed="rId2">
            <a:alphaModFix/>
          </a:blip>
          <a:stretch>
            <a:fillRect/>
          </a:stretch>
        </p:blipFill>
        <p:spPr>
          <a:xfrm>
            <a:off x="144783" y="146449"/>
            <a:ext cx="2668569" cy="603475"/>
          </a:xfrm>
          <a:prstGeom prst="rect">
            <a:avLst/>
          </a:prstGeom>
          <a:noFill/>
          <a:ln>
            <a:noFill/>
          </a:ln>
        </p:spPr>
      </p:pic>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2" name="Google Shape;52;p10"/>
          <p:cNvSpPr txBox="1"/>
          <p:nvPr>
            <p:ph type="title"/>
          </p:nvPr>
        </p:nvSpPr>
        <p:spPr>
          <a:xfrm>
            <a:off x="553150" y="854850"/>
            <a:ext cx="38289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53" name="Google Shape;53;p10"/>
          <p:cNvSpPr/>
          <p:nvPr/>
        </p:nvSpPr>
        <p:spPr>
          <a:xfrm>
            <a:off x="4564400" y="0"/>
            <a:ext cx="4579500" cy="5143500"/>
          </a:xfrm>
          <a:prstGeom prst="rect">
            <a:avLst/>
          </a:prstGeom>
          <a:solidFill>
            <a:srgbClr val="2850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txBox="1"/>
          <p:nvPr>
            <p:ph idx="1" type="body"/>
          </p:nvPr>
        </p:nvSpPr>
        <p:spPr>
          <a:xfrm>
            <a:off x="4970600" y="854850"/>
            <a:ext cx="3771000" cy="38463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1pPr>
            <a:lvl2pPr indent="-311150" lvl="1" marL="9144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2pPr>
            <a:lvl3pPr indent="-311150" lvl="2" marL="13716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3pPr>
            <a:lvl4pPr indent="-311150" lvl="3" marL="18288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4pPr>
            <a:lvl5pPr indent="-311150" lvl="4" marL="22860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5pPr>
            <a:lvl6pPr indent="-311150" lvl="5" marL="27432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6pPr>
            <a:lvl7pPr indent="-311150" lvl="6" marL="32004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7pPr>
            <a:lvl8pPr indent="-311150" lvl="7" marL="36576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8pPr>
            <a:lvl9pPr indent="-311150" lvl="8" marL="41148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hyperlink" Target="https://support.xyinvestmentsolutions.com/article/545-bond-trading-informational-webinar" TargetMode="External"/><Relationship Id="rId4" Type="http://schemas.openxmlformats.org/officeDocument/2006/relationships/hyperlink" Target="mailto:jeff@xyinvestmentsolutions.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hyperlink" Target="https://zoom.us/webinar/register/WN_assreEUDTUS5UN8HNwoevg#/registration" TargetMode="External"/><Relationship Id="rId6" Type="http://schemas.openxmlformats.org/officeDocument/2006/relationships/hyperlink" Target="https://xypnsapphire.zoom.us/webinar/register/WN_gdGI0GviRveJn7K3Cbhaqg#/registratio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hyperlink" Target="https://xypnsapphire.zoom.us/webinar/register/WN_5l4c-2Y9TLa0aw4tk108Eg#/registratio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553150" y="314100"/>
            <a:ext cx="8069100" cy="1510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a:t>Monthly Office Hours</a:t>
            </a:r>
            <a:endParaRPr/>
          </a:p>
          <a:p>
            <a:pPr indent="0" lvl="0" marL="0" rtl="0" algn="l">
              <a:lnSpc>
                <a:spcPct val="90000"/>
              </a:lnSpc>
              <a:spcBef>
                <a:spcPts val="0"/>
              </a:spcBef>
              <a:spcAft>
                <a:spcPts val="0"/>
              </a:spcAft>
              <a:buNone/>
            </a:pPr>
            <a:r>
              <a:rPr lang="en" sz="3200"/>
              <a:t>October 9</a:t>
            </a:r>
            <a:r>
              <a:rPr lang="en" sz="3200"/>
              <a:t>, 2024</a:t>
            </a:r>
            <a:endParaRPr sz="3200"/>
          </a:p>
        </p:txBody>
      </p:sp>
      <p:pic>
        <p:nvPicPr>
          <p:cNvPr id="90" name="Google Shape;90;p17"/>
          <p:cNvPicPr preferRelativeResize="0"/>
          <p:nvPr/>
        </p:nvPicPr>
        <p:blipFill>
          <a:blip r:embed="rId3">
            <a:alphaModFix/>
          </a:blip>
          <a:stretch>
            <a:fillRect/>
          </a:stretch>
        </p:blipFill>
        <p:spPr>
          <a:xfrm rot="5400000">
            <a:off x="541949" y="3208925"/>
            <a:ext cx="1537651" cy="864950"/>
          </a:xfrm>
          <a:prstGeom prst="rect">
            <a:avLst/>
          </a:prstGeom>
          <a:noFill/>
          <a:ln>
            <a:noFill/>
          </a:ln>
        </p:spPr>
      </p:pic>
      <p:pic>
        <p:nvPicPr>
          <p:cNvPr id="91" name="Google Shape;91;p17"/>
          <p:cNvPicPr preferRelativeResize="0"/>
          <p:nvPr/>
        </p:nvPicPr>
        <p:blipFill>
          <a:blip r:embed="rId4">
            <a:alphaModFix/>
          </a:blip>
          <a:stretch>
            <a:fillRect/>
          </a:stretch>
        </p:blipFill>
        <p:spPr>
          <a:xfrm flipH="1">
            <a:off x="878301" y="1937875"/>
            <a:ext cx="2995925" cy="32056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6"/>
          <p:cNvSpPr txBox="1"/>
          <p:nvPr>
            <p:ph type="title"/>
          </p:nvPr>
        </p:nvSpPr>
        <p:spPr>
          <a:xfrm>
            <a:off x="553150" y="265775"/>
            <a:ext cx="6874800" cy="1559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Disclosures</a:t>
            </a:r>
            <a:endParaRPr/>
          </a:p>
        </p:txBody>
      </p:sp>
      <p:cxnSp>
        <p:nvCxnSpPr>
          <p:cNvPr id="175" name="Google Shape;175;p26"/>
          <p:cNvCxnSpPr/>
          <p:nvPr/>
        </p:nvCxnSpPr>
        <p:spPr>
          <a:xfrm flipH="1" rot="10800000">
            <a:off x="646050" y="160670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176" name="Google Shape;176;p26"/>
          <p:cNvSpPr txBox="1"/>
          <p:nvPr/>
        </p:nvSpPr>
        <p:spPr>
          <a:xfrm>
            <a:off x="616800" y="1752975"/>
            <a:ext cx="7983300" cy="2656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This information is not intended to be used as the primary basis for investment decisions, nor should it be construed as advice designed to meet the particular needs of an individual investor. Investing in mutual funds, ETFs, and other equity and debt securities involves risk, including loss of principal. An investor should consider a portfolio’s investment objectives, risks, and expenses carefully before investing. Please read any applicable funds’ prospectus carefully before investing. Investors cannot invest directly in an index. Indexes are unmanaged and reflect reinvested dividends and/or distributions, but do not reflect sales charges, commissions, expenses or taxes.</a:t>
            </a:r>
            <a:endParaRPr sz="9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XYPN Invest constructs and manages investment models (“Model Portfolios”) through a technology solution. The Model Portfolios can be used by investment adviser representatives (“IARs”) of XYPN Invest, an SEC registered investment adviser (“RIA”), as well as IARs of other unaffiliated RIAs (“iIARs”). iIARs are members of XYPN, but not affiliated with the XYPN Invest RIA. XYPN Invest manages its Model Portfolios on a discretionary basis primarily by allocating assets among various mutual funds and exchange-traded funds (“ETFs”). XYPN Invest may allocate to individual securities in certain circumstances. IARs and iIARs are ultimately responsible for choosing the appropriate Model and overall allocations for their Clients.</a:t>
            </a:r>
            <a:endParaRPr sz="9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1368500" y="982150"/>
            <a:ext cx="6479400" cy="984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800"/>
              <a:t>Recap from Our Northern Capital Webinar</a:t>
            </a:r>
            <a:endParaRPr sz="2800"/>
          </a:p>
        </p:txBody>
      </p:sp>
      <p:cxnSp>
        <p:nvCxnSpPr>
          <p:cNvPr id="97" name="Google Shape;97;p18"/>
          <p:cNvCxnSpPr/>
          <p:nvPr/>
        </p:nvCxnSpPr>
        <p:spPr>
          <a:xfrm flipH="1" rot="10800000">
            <a:off x="1508250" y="202825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98" name="Google Shape;98;p18"/>
          <p:cNvSpPr txBox="1"/>
          <p:nvPr/>
        </p:nvSpPr>
        <p:spPr>
          <a:xfrm>
            <a:off x="1368500" y="1859850"/>
            <a:ext cx="6524700" cy="2340600"/>
          </a:xfrm>
          <a:prstGeom prst="rect">
            <a:avLst/>
          </a:prstGeom>
          <a:noFill/>
          <a:ln>
            <a:noFill/>
          </a:ln>
        </p:spPr>
        <p:txBody>
          <a:bodyPr anchorCtr="0" anchor="ctr" bIns="91425" lIns="91425" spcFirstLastPara="1" rIns="91425" wrap="square" tIns="91425">
            <a:normAutofit/>
          </a:bodyPr>
          <a:lstStyle/>
          <a:p>
            <a:pPr indent="-330200" lvl="0" marL="457200" rtl="0" algn="l">
              <a:lnSpc>
                <a:spcPct val="115000"/>
              </a:lnSpc>
              <a:spcBef>
                <a:spcPts val="0"/>
              </a:spcBef>
              <a:spcAft>
                <a:spcPts val="0"/>
              </a:spcAft>
              <a:buSzPts val="1600"/>
              <a:buFont typeface="Open Sans"/>
              <a:buChar char="●"/>
            </a:pPr>
            <a:r>
              <a:rPr lang="en" sz="1600">
                <a:latin typeface="Open Sans"/>
                <a:ea typeface="Open Sans"/>
                <a:cs typeface="Open Sans"/>
                <a:sym typeface="Open Sans"/>
              </a:rPr>
              <a:t>We are launching Beta testing for a new fixed income trading partnership with Northern Capital</a:t>
            </a:r>
            <a:endParaRPr sz="16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 sz="1600">
                <a:latin typeface="Open Sans"/>
                <a:ea typeface="Open Sans"/>
                <a:cs typeface="Open Sans"/>
                <a:sym typeface="Open Sans"/>
              </a:rPr>
              <a:t>Today we will introduce Northern Capital, review the strategies offered, and define minimums and constraints.</a:t>
            </a:r>
            <a:endParaRPr sz="1600">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1368500" y="982150"/>
            <a:ext cx="6479400" cy="984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800"/>
              <a:t>Strategy Minimum: $200,000</a:t>
            </a:r>
            <a:endParaRPr sz="2800"/>
          </a:p>
        </p:txBody>
      </p:sp>
      <p:sp>
        <p:nvSpPr>
          <p:cNvPr id="104" name="Google Shape;104;p19"/>
          <p:cNvSpPr txBox="1"/>
          <p:nvPr/>
        </p:nvSpPr>
        <p:spPr>
          <a:xfrm>
            <a:off x="1368500" y="1859850"/>
            <a:ext cx="6524700" cy="2340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t/>
            </a:r>
            <a:endParaRPr sz="800">
              <a:latin typeface="Open Sans"/>
              <a:ea typeface="Open Sans"/>
              <a:cs typeface="Open Sans"/>
              <a:sym typeface="Open Sans"/>
            </a:endParaRPr>
          </a:p>
        </p:txBody>
      </p:sp>
      <p:cxnSp>
        <p:nvCxnSpPr>
          <p:cNvPr id="105" name="Google Shape;105;p19"/>
          <p:cNvCxnSpPr/>
          <p:nvPr/>
        </p:nvCxnSpPr>
        <p:spPr>
          <a:xfrm flipH="1" rot="10800000">
            <a:off x="1454850" y="166340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106" name="Google Shape;106;p19"/>
          <p:cNvSpPr txBox="1"/>
          <p:nvPr/>
        </p:nvSpPr>
        <p:spPr>
          <a:xfrm>
            <a:off x="1368500" y="1859850"/>
            <a:ext cx="6524700" cy="2340600"/>
          </a:xfrm>
          <a:prstGeom prst="rect">
            <a:avLst/>
          </a:prstGeom>
          <a:noFill/>
          <a:ln>
            <a:noFill/>
          </a:ln>
        </p:spPr>
        <p:txBody>
          <a:bodyPr anchorCtr="0" anchor="ctr" bIns="91425" lIns="91425" spcFirstLastPara="1" rIns="91425" wrap="square" tIns="91425">
            <a:normAutofit fontScale="55000"/>
          </a:bodyPr>
          <a:lstStyle/>
          <a:p>
            <a:pPr indent="0" lvl="0" marL="0" rtl="0" algn="l">
              <a:lnSpc>
                <a:spcPct val="115000"/>
              </a:lnSpc>
              <a:spcBef>
                <a:spcPts val="0"/>
              </a:spcBef>
              <a:spcAft>
                <a:spcPts val="0"/>
              </a:spcAft>
              <a:buNone/>
            </a:pPr>
            <a:r>
              <a:rPr lang="en" sz="1600">
                <a:latin typeface="Open Sans"/>
                <a:ea typeface="Open Sans"/>
                <a:cs typeface="Open Sans"/>
                <a:sym typeface="Open Sans"/>
              </a:rPr>
              <a:t>Your client portfolio must have $200,000 or more allocated to fixed income. </a:t>
            </a:r>
            <a:endParaRPr sz="1600">
              <a:latin typeface="Open Sans"/>
              <a:ea typeface="Open Sans"/>
              <a:cs typeface="Open Sans"/>
              <a:sym typeface="Open Sans"/>
            </a:endParaRPr>
          </a:p>
          <a:p>
            <a:pPr indent="0" lvl="0" marL="0" rtl="0" algn="l">
              <a:lnSpc>
                <a:spcPct val="115000"/>
              </a:lnSpc>
              <a:spcBef>
                <a:spcPts val="1200"/>
              </a:spcBef>
              <a:spcAft>
                <a:spcPts val="0"/>
              </a:spcAft>
              <a:buNone/>
            </a:pPr>
            <a:r>
              <a:rPr lang="en" sz="1600">
                <a:latin typeface="Open Sans"/>
                <a:ea typeface="Open Sans"/>
                <a:cs typeface="Open Sans"/>
                <a:sym typeface="Open Sans"/>
              </a:rPr>
              <a:t>Example: If your client portfolio has a $300,000 total account balance invested in a 70% / 30% model, that only leaves $90,000 in bonds. This portfolio is not eligible for an individual bond portfolio.</a:t>
            </a:r>
            <a:endParaRPr sz="1600">
              <a:latin typeface="Open Sans"/>
              <a:ea typeface="Open Sans"/>
              <a:cs typeface="Open Sans"/>
              <a:sym typeface="Open Sans"/>
            </a:endParaRPr>
          </a:p>
          <a:p>
            <a:pPr indent="-284480" lvl="0" marL="457200" rtl="0" algn="l">
              <a:lnSpc>
                <a:spcPct val="115000"/>
              </a:lnSpc>
              <a:spcBef>
                <a:spcPts val="1200"/>
              </a:spcBef>
              <a:spcAft>
                <a:spcPts val="0"/>
              </a:spcAft>
              <a:buSzPct val="100000"/>
              <a:buFont typeface="Open Sans"/>
              <a:buChar char="➔"/>
            </a:pPr>
            <a:r>
              <a:rPr i="1" lang="en" sz="1600">
                <a:latin typeface="Open Sans"/>
                <a:ea typeface="Open Sans"/>
                <a:cs typeface="Open Sans"/>
                <a:sym typeface="Open Sans"/>
              </a:rPr>
              <a:t>Portfolios below the minimum will not round up to earn eligibility.</a:t>
            </a:r>
            <a:endParaRPr i="1" sz="1600">
              <a:latin typeface="Open Sans"/>
              <a:ea typeface="Open Sans"/>
              <a:cs typeface="Open Sans"/>
              <a:sym typeface="Open Sans"/>
            </a:endParaRPr>
          </a:p>
          <a:p>
            <a:pPr indent="-284480" lvl="0" marL="457200" rtl="0" algn="l">
              <a:lnSpc>
                <a:spcPct val="115000"/>
              </a:lnSpc>
              <a:spcBef>
                <a:spcPts val="0"/>
              </a:spcBef>
              <a:spcAft>
                <a:spcPts val="0"/>
              </a:spcAft>
              <a:buSzPct val="100000"/>
              <a:buFont typeface="Open Sans"/>
              <a:buChar char="➔"/>
            </a:pPr>
            <a:r>
              <a:rPr i="1" lang="en" sz="1600">
                <a:latin typeface="Open Sans"/>
                <a:ea typeface="Open Sans"/>
                <a:cs typeface="Open Sans"/>
                <a:sym typeface="Open Sans"/>
              </a:rPr>
              <a:t>Individual bond portfolios that fall below $200,000 will only remain eligible at the sole discretion of our trading team.</a:t>
            </a:r>
            <a:endParaRPr i="1" sz="1600">
              <a:latin typeface="Open Sans"/>
              <a:ea typeface="Open Sans"/>
              <a:cs typeface="Open Sans"/>
              <a:sym typeface="Open Sans"/>
            </a:endParaRPr>
          </a:p>
          <a:p>
            <a:pPr indent="-284480" lvl="0" marL="457200" rtl="0" algn="l">
              <a:lnSpc>
                <a:spcPct val="115000"/>
              </a:lnSpc>
              <a:spcBef>
                <a:spcPts val="0"/>
              </a:spcBef>
              <a:spcAft>
                <a:spcPts val="0"/>
              </a:spcAft>
              <a:buSzPct val="100000"/>
              <a:buFont typeface="Open Sans"/>
              <a:buChar char="➔"/>
            </a:pPr>
            <a:r>
              <a:rPr i="1" lang="en" sz="1600">
                <a:latin typeface="Open Sans"/>
                <a:ea typeface="Open Sans"/>
                <a:cs typeface="Open Sans"/>
                <a:sym typeface="Open Sans"/>
              </a:rPr>
              <a:t>Cash balances in individual bond portfolios  will often have excess amounts over our typical .50% target and/or shares in money market funds until enough cash is available for the purchase of a round lot.</a:t>
            </a:r>
            <a:endParaRPr i="1" sz="1600">
              <a:latin typeface="Open Sans"/>
              <a:ea typeface="Open Sans"/>
              <a:cs typeface="Open Sans"/>
              <a:sym typeface="Open Sans"/>
            </a:endParaRPr>
          </a:p>
          <a:p>
            <a:pPr indent="-284480" lvl="0" marL="457200" rtl="0" algn="l">
              <a:lnSpc>
                <a:spcPct val="115000"/>
              </a:lnSpc>
              <a:spcBef>
                <a:spcPts val="0"/>
              </a:spcBef>
              <a:spcAft>
                <a:spcPts val="0"/>
              </a:spcAft>
              <a:buSzPct val="100000"/>
              <a:buFont typeface="Open Sans"/>
              <a:buChar char="➔"/>
            </a:pPr>
            <a:r>
              <a:rPr i="1" lang="en" sz="1600">
                <a:latin typeface="Open Sans"/>
                <a:ea typeface="Open Sans"/>
                <a:cs typeface="Open Sans"/>
                <a:sym typeface="Open Sans"/>
              </a:rPr>
              <a:t>Coordinating trading for individual bonds during model implementation, rebalances, and cashiering requests is slower than typical trading of ETFs. Please do not engage in these strategies if your client will not be able to accommodate delayed trades.</a:t>
            </a:r>
            <a:endParaRPr i="1" sz="1600">
              <a:latin typeface="Open Sans"/>
              <a:ea typeface="Open Sans"/>
              <a:cs typeface="Open Sans"/>
              <a:sym typeface="Open Sans"/>
            </a:endParaRPr>
          </a:p>
          <a:p>
            <a:pPr indent="-284480" lvl="0" marL="457200" rtl="0" algn="l">
              <a:lnSpc>
                <a:spcPct val="115000"/>
              </a:lnSpc>
              <a:spcBef>
                <a:spcPts val="0"/>
              </a:spcBef>
              <a:spcAft>
                <a:spcPts val="0"/>
              </a:spcAft>
              <a:buSzPct val="100000"/>
              <a:buFont typeface="Open Sans"/>
              <a:buChar char="➔"/>
            </a:pPr>
            <a:r>
              <a:rPr i="1" lang="en" sz="1600">
                <a:latin typeface="Open Sans"/>
                <a:ea typeface="Open Sans"/>
                <a:cs typeface="Open Sans"/>
                <a:sym typeface="Open Sans"/>
              </a:rPr>
              <a:t>Bond markets are less active around holidays and weekends and sometimes have different holiday hours than public equity markets. </a:t>
            </a:r>
            <a:r>
              <a:rPr i="1" lang="en" sz="1600">
                <a:solidFill>
                  <a:schemeClr val="dk1"/>
                </a:solidFill>
                <a:latin typeface="Open Sans"/>
                <a:ea typeface="Open Sans"/>
                <a:cs typeface="Open Sans"/>
                <a:sym typeface="Open Sans"/>
              </a:rPr>
              <a:t>Please do not engage in these strategies if your client will not be able to accommodate delayed trades.</a:t>
            </a:r>
            <a:endParaRPr i="1" sz="1600">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1368500" y="982150"/>
            <a:ext cx="6479400" cy="984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800"/>
              <a:t>Next steps:</a:t>
            </a:r>
            <a:endParaRPr sz="2800"/>
          </a:p>
        </p:txBody>
      </p:sp>
      <p:cxnSp>
        <p:nvCxnSpPr>
          <p:cNvPr id="112" name="Google Shape;112;p20"/>
          <p:cNvCxnSpPr/>
          <p:nvPr/>
        </p:nvCxnSpPr>
        <p:spPr>
          <a:xfrm flipH="1" rot="10800000">
            <a:off x="1508250" y="202825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113" name="Google Shape;113;p20"/>
          <p:cNvSpPr txBox="1"/>
          <p:nvPr/>
        </p:nvSpPr>
        <p:spPr>
          <a:xfrm>
            <a:off x="1473500" y="2182200"/>
            <a:ext cx="6269400" cy="21240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2"/>
              </a:buClr>
              <a:buSzPts val="1800"/>
              <a:buChar char="●"/>
            </a:pPr>
            <a:r>
              <a:rPr lang="en" sz="1800">
                <a:solidFill>
                  <a:schemeClr val="dk2"/>
                </a:solidFill>
              </a:rPr>
              <a:t>View the webinar on our </a:t>
            </a:r>
            <a:r>
              <a:rPr lang="en" sz="1800" u="sng">
                <a:solidFill>
                  <a:schemeClr val="hlink"/>
                </a:solidFill>
                <a:hlinkClick r:id="rId3"/>
              </a:rPr>
              <a:t>knowledge base</a:t>
            </a:r>
            <a:r>
              <a:rPr lang="en" sz="1800">
                <a:solidFill>
                  <a:schemeClr val="dk2"/>
                </a:solidFill>
              </a:rPr>
              <a:t>.</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Request access to our beta tests by sending an email to: </a:t>
            </a:r>
            <a:r>
              <a:rPr lang="en" sz="1800" u="sng">
                <a:solidFill>
                  <a:schemeClr val="hlink"/>
                </a:solidFill>
                <a:hlinkClick r:id="rId4"/>
              </a:rPr>
              <a:t>jeff@xyinvestmentsolutions.com</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Portfolios will be prioritized based on the order in which we receive your requests.</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Watch for our </a:t>
            </a:r>
            <a:r>
              <a:rPr b="1" lang="en" sz="1800">
                <a:solidFill>
                  <a:schemeClr val="dk2"/>
                </a:solidFill>
              </a:rPr>
              <a:t>Go Live</a:t>
            </a:r>
            <a:r>
              <a:rPr lang="en" sz="1800">
                <a:solidFill>
                  <a:schemeClr val="dk2"/>
                </a:solidFill>
              </a:rPr>
              <a:t> announcement and general training on this new process later this fall.</a:t>
            </a:r>
            <a:endParaRPr sz="18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800"/>
              <a:t>RMD Reminders</a:t>
            </a:r>
            <a:endParaRPr sz="2800"/>
          </a:p>
        </p:txBody>
      </p:sp>
      <p:cxnSp>
        <p:nvCxnSpPr>
          <p:cNvPr id="119" name="Google Shape;119;p21"/>
          <p:cNvCxnSpPr/>
          <p:nvPr/>
        </p:nvCxnSpPr>
        <p:spPr>
          <a:xfrm flipH="1" rot="10800000">
            <a:off x="1366625" y="202085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120" name="Google Shape;120;p21"/>
          <p:cNvSpPr txBox="1"/>
          <p:nvPr/>
        </p:nvSpPr>
        <p:spPr>
          <a:xfrm>
            <a:off x="1484475" y="2152575"/>
            <a:ext cx="6223500" cy="13854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rgbClr val="333333"/>
              </a:buClr>
              <a:buSzPts val="1300"/>
              <a:buFont typeface="Open Sans"/>
              <a:buChar char="➔"/>
            </a:pPr>
            <a:r>
              <a:rPr lang="en" sz="1300">
                <a:solidFill>
                  <a:srgbClr val="333333"/>
                </a:solidFill>
                <a:highlight>
                  <a:schemeClr val="lt1"/>
                </a:highlight>
                <a:latin typeface="Open Sans"/>
                <a:ea typeface="Open Sans"/>
                <a:cs typeface="Open Sans"/>
                <a:sym typeface="Open Sans"/>
              </a:rPr>
              <a:t>Our team will review any RMDs outstanding and send reports to you by Friday, November 1st.</a:t>
            </a:r>
            <a:endParaRPr sz="1300">
              <a:solidFill>
                <a:srgbClr val="333333"/>
              </a:solidFill>
              <a:highlight>
                <a:schemeClr val="lt1"/>
              </a:highlight>
              <a:latin typeface="Open Sans"/>
              <a:ea typeface="Open Sans"/>
              <a:cs typeface="Open Sans"/>
              <a:sym typeface="Open Sans"/>
            </a:endParaRPr>
          </a:p>
          <a:p>
            <a:pPr indent="0" lvl="0" marL="0" rtl="0" algn="l">
              <a:spcBef>
                <a:spcPts val="0"/>
              </a:spcBef>
              <a:spcAft>
                <a:spcPts val="0"/>
              </a:spcAft>
              <a:buNone/>
            </a:pPr>
            <a:r>
              <a:t/>
            </a:r>
            <a:endParaRPr sz="1300">
              <a:solidFill>
                <a:srgbClr val="333333"/>
              </a:solidFill>
              <a:highlight>
                <a:schemeClr val="lt1"/>
              </a:highlight>
              <a:latin typeface="Open Sans"/>
              <a:ea typeface="Open Sans"/>
              <a:cs typeface="Open Sans"/>
              <a:sym typeface="Open Sans"/>
            </a:endParaRPr>
          </a:p>
          <a:p>
            <a:pPr indent="-311150" lvl="0" marL="457200" rtl="0" algn="l">
              <a:spcBef>
                <a:spcPts val="0"/>
              </a:spcBef>
              <a:spcAft>
                <a:spcPts val="0"/>
              </a:spcAft>
              <a:buClr>
                <a:srgbClr val="333333"/>
              </a:buClr>
              <a:buSzPts val="1300"/>
              <a:buFont typeface="Open Sans"/>
              <a:buChar char="➔"/>
            </a:pPr>
            <a:r>
              <a:rPr lang="en" sz="1300">
                <a:solidFill>
                  <a:srgbClr val="333333"/>
                </a:solidFill>
                <a:highlight>
                  <a:schemeClr val="lt1"/>
                </a:highlight>
                <a:latin typeface="Open Sans"/>
                <a:ea typeface="Open Sans"/>
                <a:cs typeface="Open Sans"/>
                <a:sym typeface="Open Sans"/>
              </a:rPr>
              <a:t>Please plan to have RMD requests submitted to our team by the year-end processing deadline: November 22nd</a:t>
            </a:r>
            <a:endParaRPr sz="1300">
              <a:solidFill>
                <a:srgbClr val="333333"/>
              </a:solidFill>
              <a:highlight>
                <a:schemeClr val="lt1"/>
              </a:highlight>
              <a:latin typeface="Open Sans"/>
              <a:ea typeface="Open Sans"/>
              <a:cs typeface="Open Sans"/>
              <a:sym typeface="Open Sans"/>
            </a:endParaRPr>
          </a:p>
          <a:p>
            <a:pPr indent="0" lvl="0" marL="0" rtl="0" algn="l">
              <a:lnSpc>
                <a:spcPct val="100000"/>
              </a:lnSpc>
              <a:spcBef>
                <a:spcPts val="0"/>
              </a:spcBef>
              <a:spcAft>
                <a:spcPts val="0"/>
              </a:spcAft>
              <a:buNone/>
            </a:pPr>
            <a:r>
              <a:t/>
            </a:r>
            <a:endParaRPr sz="1300">
              <a:solidFill>
                <a:srgbClr val="333333"/>
              </a:solidFill>
              <a:highlight>
                <a:schemeClr val="lt1"/>
              </a:highlight>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2"/>
          <p:cNvSpPr txBox="1"/>
          <p:nvPr/>
        </p:nvSpPr>
        <p:spPr>
          <a:xfrm>
            <a:off x="1124150" y="2318225"/>
            <a:ext cx="5294700" cy="656700"/>
          </a:xfrm>
          <a:prstGeom prst="rect">
            <a:avLst/>
          </a:prstGeom>
          <a:noFill/>
          <a:ln>
            <a:noFill/>
          </a:ln>
        </p:spPr>
        <p:txBody>
          <a:bodyPr anchorCtr="0" anchor="t" bIns="34275" lIns="68575" spcFirstLastPara="1" rIns="68575" wrap="square" tIns="34275">
            <a:noAutofit/>
          </a:bodyPr>
          <a:lstStyle/>
          <a:p>
            <a:pPr indent="0" lvl="0" marL="0" marR="0" rtl="0" algn="l">
              <a:lnSpc>
                <a:spcPct val="115000"/>
              </a:lnSpc>
              <a:spcBef>
                <a:spcPts val="0"/>
              </a:spcBef>
              <a:spcAft>
                <a:spcPts val="0"/>
              </a:spcAft>
              <a:buSzPts val="1100"/>
              <a:buNone/>
            </a:pPr>
            <a:r>
              <a:rPr lang="en" sz="1800">
                <a:solidFill>
                  <a:srgbClr val="333333"/>
                </a:solidFill>
                <a:latin typeface="Work Sans Black"/>
                <a:ea typeface="Work Sans Black"/>
                <a:cs typeface="Work Sans Black"/>
                <a:sym typeface="Work Sans Black"/>
              </a:rPr>
              <a:t>XYPN Live | Minneapolis, MN</a:t>
            </a:r>
            <a:endParaRPr sz="1200">
              <a:solidFill>
                <a:srgbClr val="333333"/>
              </a:solidFill>
              <a:latin typeface="Work Sans"/>
              <a:ea typeface="Work Sans"/>
              <a:cs typeface="Work Sans"/>
              <a:sym typeface="Work Sans"/>
            </a:endParaRPr>
          </a:p>
          <a:p>
            <a:pPr indent="0" lvl="0" marL="0" marR="0" rtl="0" algn="l">
              <a:lnSpc>
                <a:spcPct val="115000"/>
              </a:lnSpc>
              <a:spcBef>
                <a:spcPts val="0"/>
              </a:spcBef>
              <a:spcAft>
                <a:spcPts val="0"/>
              </a:spcAft>
              <a:buSzPts val="1100"/>
              <a:buNone/>
            </a:pPr>
            <a:r>
              <a:rPr lang="en">
                <a:solidFill>
                  <a:srgbClr val="333333"/>
                </a:solidFill>
                <a:latin typeface="Work Sans Black"/>
                <a:ea typeface="Work Sans Black"/>
                <a:cs typeface="Work Sans Black"/>
                <a:sym typeface="Work Sans Black"/>
              </a:rPr>
              <a:t>October 15-17, 2024</a:t>
            </a:r>
            <a:endParaRPr sz="1900">
              <a:solidFill>
                <a:srgbClr val="333333"/>
              </a:solidFill>
              <a:latin typeface="Work Sans Black"/>
              <a:ea typeface="Work Sans Black"/>
              <a:cs typeface="Work Sans Black"/>
              <a:sym typeface="Work Sans Black"/>
            </a:endParaRPr>
          </a:p>
        </p:txBody>
      </p:sp>
      <p:sp>
        <p:nvSpPr>
          <p:cNvPr id="126" name="Google Shape;126;p22"/>
          <p:cNvSpPr/>
          <p:nvPr/>
        </p:nvSpPr>
        <p:spPr>
          <a:xfrm>
            <a:off x="543510" y="1175226"/>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127" name="Google Shape;127;p22"/>
          <p:cNvSpPr txBox="1"/>
          <p:nvPr/>
        </p:nvSpPr>
        <p:spPr>
          <a:xfrm>
            <a:off x="717038" y="1282475"/>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1</a:t>
            </a:r>
            <a:endParaRPr sz="1600">
              <a:solidFill>
                <a:srgbClr val="333333"/>
              </a:solidFill>
              <a:latin typeface="Work Sans ExtraBold"/>
              <a:ea typeface="Work Sans ExtraBold"/>
              <a:cs typeface="Work Sans ExtraBold"/>
              <a:sym typeface="Work Sans ExtraBold"/>
            </a:endParaRPr>
          </a:p>
        </p:txBody>
      </p:sp>
      <p:sp>
        <p:nvSpPr>
          <p:cNvPr id="128" name="Google Shape;128;p22"/>
          <p:cNvSpPr txBox="1"/>
          <p:nvPr>
            <p:ph type="title"/>
          </p:nvPr>
        </p:nvSpPr>
        <p:spPr>
          <a:xfrm>
            <a:off x="410775" y="356525"/>
            <a:ext cx="7919400" cy="88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Important Dates</a:t>
            </a:r>
            <a:endParaRPr/>
          </a:p>
        </p:txBody>
      </p:sp>
      <p:pic>
        <p:nvPicPr>
          <p:cNvPr id="129" name="Google Shape;129;p22"/>
          <p:cNvPicPr preferRelativeResize="0"/>
          <p:nvPr/>
        </p:nvPicPr>
        <p:blipFill>
          <a:blip r:embed="rId3">
            <a:alphaModFix/>
          </a:blip>
          <a:stretch>
            <a:fillRect/>
          </a:stretch>
        </p:blipFill>
        <p:spPr>
          <a:xfrm>
            <a:off x="5961750" y="1273375"/>
            <a:ext cx="3102750" cy="3102750"/>
          </a:xfrm>
          <a:prstGeom prst="rect">
            <a:avLst/>
          </a:prstGeom>
          <a:noFill/>
          <a:ln>
            <a:noFill/>
          </a:ln>
        </p:spPr>
      </p:pic>
      <p:pic>
        <p:nvPicPr>
          <p:cNvPr id="130" name="Google Shape;130;p22"/>
          <p:cNvPicPr preferRelativeResize="0"/>
          <p:nvPr/>
        </p:nvPicPr>
        <p:blipFill>
          <a:blip r:embed="rId4">
            <a:alphaModFix/>
          </a:blip>
          <a:stretch>
            <a:fillRect/>
          </a:stretch>
        </p:blipFill>
        <p:spPr>
          <a:xfrm>
            <a:off x="7383570" y="2024925"/>
            <a:ext cx="427081" cy="460800"/>
          </a:xfrm>
          <a:prstGeom prst="rect">
            <a:avLst/>
          </a:prstGeom>
          <a:noFill/>
          <a:ln>
            <a:noFill/>
          </a:ln>
        </p:spPr>
      </p:pic>
      <p:sp>
        <p:nvSpPr>
          <p:cNvPr id="131" name="Google Shape;131;p22"/>
          <p:cNvSpPr/>
          <p:nvPr/>
        </p:nvSpPr>
        <p:spPr>
          <a:xfrm>
            <a:off x="543510" y="2322513"/>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132" name="Google Shape;132;p22"/>
          <p:cNvSpPr txBox="1"/>
          <p:nvPr/>
        </p:nvSpPr>
        <p:spPr>
          <a:xfrm>
            <a:off x="717038" y="2429763"/>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2</a:t>
            </a:r>
            <a:endParaRPr sz="1600">
              <a:solidFill>
                <a:srgbClr val="333333"/>
              </a:solidFill>
              <a:latin typeface="Work Sans ExtraBold"/>
              <a:ea typeface="Work Sans ExtraBold"/>
              <a:cs typeface="Work Sans ExtraBold"/>
              <a:sym typeface="Work Sans ExtraBold"/>
            </a:endParaRPr>
          </a:p>
        </p:txBody>
      </p:sp>
      <p:sp>
        <p:nvSpPr>
          <p:cNvPr id="133" name="Google Shape;133;p22"/>
          <p:cNvSpPr txBox="1"/>
          <p:nvPr/>
        </p:nvSpPr>
        <p:spPr>
          <a:xfrm>
            <a:off x="1053575" y="3007875"/>
            <a:ext cx="4611600" cy="1179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rgbClr val="333333"/>
                </a:solidFill>
                <a:latin typeface="Work Sans Black"/>
                <a:ea typeface="Work Sans Black"/>
                <a:cs typeface="Work Sans Black"/>
                <a:sym typeface="Work Sans Black"/>
              </a:rPr>
              <a:t>Quarterly Market Review </a:t>
            </a:r>
            <a:endParaRPr sz="1800">
              <a:solidFill>
                <a:srgbClr val="333333"/>
              </a:solidFill>
              <a:latin typeface="Work Sans Black"/>
              <a:ea typeface="Work Sans Black"/>
              <a:cs typeface="Work Sans Black"/>
              <a:sym typeface="Work Sans Black"/>
            </a:endParaRPr>
          </a:p>
          <a:p>
            <a:pPr indent="0" lvl="0" marL="0" rtl="0" algn="l">
              <a:lnSpc>
                <a:spcPct val="115000"/>
              </a:lnSpc>
              <a:spcBef>
                <a:spcPts val="0"/>
              </a:spcBef>
              <a:spcAft>
                <a:spcPts val="0"/>
              </a:spcAft>
              <a:buClr>
                <a:schemeClr val="dk1"/>
              </a:buClr>
              <a:buSzPts val="1100"/>
              <a:buFont typeface="Arial"/>
              <a:buNone/>
            </a:pPr>
            <a:r>
              <a:rPr lang="en" sz="1200">
                <a:solidFill>
                  <a:srgbClr val="B7DD79"/>
                </a:solidFill>
                <a:latin typeface="Work Sans Black"/>
                <a:ea typeface="Work Sans Black"/>
                <a:cs typeface="Work Sans Black"/>
                <a:sym typeface="Work Sans Black"/>
              </a:rPr>
              <a:t>(Live Session CFP® CE Eligible)</a:t>
            </a:r>
            <a:endParaRPr sz="1200">
              <a:solidFill>
                <a:srgbClr val="333333"/>
              </a:solidFill>
              <a:latin typeface="Work Sans"/>
              <a:ea typeface="Work Sans"/>
              <a:cs typeface="Work Sans"/>
              <a:sym typeface="Work Sans"/>
            </a:endParaRPr>
          </a:p>
          <a:p>
            <a:pPr indent="0" lvl="0" marL="0" rtl="0" algn="l">
              <a:lnSpc>
                <a:spcPct val="115000"/>
              </a:lnSpc>
              <a:spcBef>
                <a:spcPts val="0"/>
              </a:spcBef>
              <a:spcAft>
                <a:spcPts val="0"/>
              </a:spcAft>
              <a:buNone/>
            </a:pPr>
            <a:r>
              <a:rPr lang="en">
                <a:solidFill>
                  <a:srgbClr val="333333"/>
                </a:solidFill>
                <a:latin typeface="Work Sans Black"/>
                <a:ea typeface="Work Sans Black"/>
                <a:cs typeface="Work Sans Black"/>
                <a:sym typeface="Work Sans Black"/>
              </a:rPr>
              <a:t>October 22, 2024 @  9am PST / 12pm EST</a:t>
            </a:r>
            <a:endParaRPr>
              <a:solidFill>
                <a:srgbClr val="333333"/>
              </a:solidFill>
              <a:latin typeface="Work Sans Black"/>
              <a:ea typeface="Work Sans Black"/>
              <a:cs typeface="Work Sans Black"/>
              <a:sym typeface="Work Sans Black"/>
            </a:endParaRPr>
          </a:p>
          <a:p>
            <a:pPr indent="0" lvl="0" marL="0" rtl="0" algn="l">
              <a:lnSpc>
                <a:spcPct val="115000"/>
              </a:lnSpc>
              <a:spcBef>
                <a:spcPts val="0"/>
              </a:spcBef>
              <a:spcAft>
                <a:spcPts val="0"/>
              </a:spcAft>
              <a:buClr>
                <a:schemeClr val="dk1"/>
              </a:buClr>
              <a:buSzPts val="1100"/>
              <a:buFont typeface="Arial"/>
              <a:buNone/>
            </a:pPr>
            <a:r>
              <a:rPr lang="en">
                <a:solidFill>
                  <a:srgbClr val="333333"/>
                </a:solidFill>
                <a:latin typeface="Work Sans Black"/>
                <a:ea typeface="Work Sans Black"/>
                <a:cs typeface="Work Sans Black"/>
                <a:sym typeface="Work Sans Black"/>
              </a:rPr>
              <a:t> </a:t>
            </a:r>
            <a:r>
              <a:rPr lang="en" u="sng">
                <a:solidFill>
                  <a:schemeClr val="hlink"/>
                </a:solidFill>
                <a:latin typeface="Work Sans Black"/>
                <a:ea typeface="Work Sans Black"/>
                <a:cs typeface="Work Sans Black"/>
                <a:sym typeface="Work Sans Black"/>
                <a:hlinkClick r:id="rId5"/>
              </a:rPr>
              <a:t>Register Here</a:t>
            </a:r>
            <a:endParaRPr sz="1800">
              <a:solidFill>
                <a:srgbClr val="333333"/>
              </a:solidFill>
              <a:latin typeface="Work Sans Black"/>
              <a:ea typeface="Work Sans Black"/>
              <a:cs typeface="Work Sans Black"/>
              <a:sym typeface="Work Sans Black"/>
            </a:endParaRPr>
          </a:p>
        </p:txBody>
      </p:sp>
      <p:sp>
        <p:nvSpPr>
          <p:cNvPr id="134" name="Google Shape;134;p22"/>
          <p:cNvSpPr/>
          <p:nvPr/>
        </p:nvSpPr>
        <p:spPr>
          <a:xfrm>
            <a:off x="543510" y="3089263"/>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135" name="Google Shape;135;p22"/>
          <p:cNvSpPr txBox="1"/>
          <p:nvPr/>
        </p:nvSpPr>
        <p:spPr>
          <a:xfrm>
            <a:off x="717038" y="3196513"/>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3</a:t>
            </a:r>
            <a:endParaRPr sz="1600">
              <a:solidFill>
                <a:srgbClr val="333333"/>
              </a:solidFill>
              <a:latin typeface="Work Sans ExtraBold"/>
              <a:ea typeface="Work Sans ExtraBold"/>
              <a:cs typeface="Work Sans ExtraBold"/>
              <a:sym typeface="Work Sans ExtraBold"/>
            </a:endParaRPr>
          </a:p>
        </p:txBody>
      </p:sp>
      <p:sp>
        <p:nvSpPr>
          <p:cNvPr id="136" name="Google Shape;136;p22"/>
          <p:cNvSpPr txBox="1"/>
          <p:nvPr/>
        </p:nvSpPr>
        <p:spPr>
          <a:xfrm>
            <a:off x="717038" y="3688713"/>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sp>
        <p:nvSpPr>
          <p:cNvPr id="137" name="Google Shape;137;p22"/>
          <p:cNvSpPr txBox="1"/>
          <p:nvPr/>
        </p:nvSpPr>
        <p:spPr>
          <a:xfrm>
            <a:off x="1108000" y="1046225"/>
            <a:ext cx="4611600" cy="1179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rgbClr val="333333"/>
                </a:solidFill>
                <a:latin typeface="Work Sans Black"/>
                <a:ea typeface="Work Sans Black"/>
                <a:cs typeface="Work Sans Black"/>
                <a:sym typeface="Work Sans Black"/>
              </a:rPr>
              <a:t>Medicare 101 Webinar </a:t>
            </a:r>
            <a:endParaRPr sz="1800">
              <a:solidFill>
                <a:srgbClr val="333333"/>
              </a:solidFill>
              <a:latin typeface="Work Sans Black"/>
              <a:ea typeface="Work Sans Black"/>
              <a:cs typeface="Work Sans Black"/>
              <a:sym typeface="Work Sans Black"/>
            </a:endParaRPr>
          </a:p>
          <a:p>
            <a:pPr indent="0" lvl="0" marL="0" rtl="0" algn="l">
              <a:lnSpc>
                <a:spcPct val="115000"/>
              </a:lnSpc>
              <a:spcBef>
                <a:spcPts val="0"/>
              </a:spcBef>
              <a:spcAft>
                <a:spcPts val="0"/>
              </a:spcAft>
              <a:buClr>
                <a:schemeClr val="dk1"/>
              </a:buClr>
              <a:buSzPts val="1100"/>
              <a:buFont typeface="Arial"/>
              <a:buNone/>
            </a:pPr>
            <a:r>
              <a:rPr lang="en" sz="1200">
                <a:solidFill>
                  <a:srgbClr val="B7DD79"/>
                </a:solidFill>
                <a:latin typeface="Work Sans Black"/>
                <a:ea typeface="Work Sans Black"/>
                <a:cs typeface="Work Sans Black"/>
                <a:sym typeface="Work Sans Black"/>
              </a:rPr>
              <a:t>(Live Session CFP® CE Eligible)</a:t>
            </a:r>
            <a:endParaRPr sz="1200">
              <a:solidFill>
                <a:srgbClr val="B7DD79"/>
              </a:solidFill>
              <a:latin typeface="Work Sans Black"/>
              <a:ea typeface="Work Sans Black"/>
              <a:cs typeface="Work Sans Black"/>
              <a:sym typeface="Work Sans Black"/>
            </a:endParaRPr>
          </a:p>
          <a:p>
            <a:pPr indent="0" lvl="0" marL="0" rtl="0" algn="l">
              <a:lnSpc>
                <a:spcPct val="115000"/>
              </a:lnSpc>
              <a:spcBef>
                <a:spcPts val="0"/>
              </a:spcBef>
              <a:spcAft>
                <a:spcPts val="0"/>
              </a:spcAft>
              <a:buNone/>
            </a:pPr>
            <a:r>
              <a:rPr lang="en">
                <a:solidFill>
                  <a:srgbClr val="333333"/>
                </a:solidFill>
                <a:latin typeface="Work Sans Black"/>
                <a:ea typeface="Work Sans Black"/>
                <a:cs typeface="Work Sans Black"/>
                <a:sym typeface="Work Sans Black"/>
              </a:rPr>
              <a:t>October 10, 2024 @ 9am PST / 12pm EST</a:t>
            </a:r>
            <a:br>
              <a:rPr lang="en">
                <a:solidFill>
                  <a:srgbClr val="333333"/>
                </a:solidFill>
                <a:latin typeface="Work Sans Black"/>
                <a:ea typeface="Work Sans Black"/>
                <a:cs typeface="Work Sans Black"/>
                <a:sym typeface="Work Sans Black"/>
              </a:rPr>
            </a:br>
            <a:r>
              <a:rPr lang="en" u="sng">
                <a:solidFill>
                  <a:schemeClr val="hlink"/>
                </a:solidFill>
                <a:latin typeface="Work Sans Black"/>
                <a:ea typeface="Work Sans Black"/>
                <a:cs typeface="Work Sans Black"/>
                <a:sym typeface="Work Sans Black"/>
                <a:hlinkClick r:id="rId6"/>
              </a:rPr>
              <a:t>Register Here.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3"/>
          <p:cNvSpPr/>
          <p:nvPr/>
        </p:nvSpPr>
        <p:spPr>
          <a:xfrm>
            <a:off x="543510" y="1175226"/>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143" name="Google Shape;143;p23"/>
          <p:cNvSpPr txBox="1"/>
          <p:nvPr/>
        </p:nvSpPr>
        <p:spPr>
          <a:xfrm>
            <a:off x="717038" y="1282475"/>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4</a:t>
            </a:r>
            <a:endParaRPr sz="1600">
              <a:solidFill>
                <a:srgbClr val="333333"/>
              </a:solidFill>
              <a:latin typeface="Work Sans ExtraBold"/>
              <a:ea typeface="Work Sans ExtraBold"/>
              <a:cs typeface="Work Sans ExtraBold"/>
              <a:sym typeface="Work Sans ExtraBold"/>
            </a:endParaRPr>
          </a:p>
        </p:txBody>
      </p:sp>
      <p:sp>
        <p:nvSpPr>
          <p:cNvPr id="144" name="Google Shape;144;p23"/>
          <p:cNvSpPr txBox="1"/>
          <p:nvPr>
            <p:ph type="title"/>
          </p:nvPr>
        </p:nvSpPr>
        <p:spPr>
          <a:xfrm>
            <a:off x="410775" y="356525"/>
            <a:ext cx="7919400" cy="88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Important Dates (Cont’d)</a:t>
            </a:r>
            <a:endParaRPr/>
          </a:p>
        </p:txBody>
      </p:sp>
      <p:pic>
        <p:nvPicPr>
          <p:cNvPr id="145" name="Google Shape;145;p23"/>
          <p:cNvPicPr preferRelativeResize="0"/>
          <p:nvPr/>
        </p:nvPicPr>
        <p:blipFill>
          <a:blip r:embed="rId3">
            <a:alphaModFix/>
          </a:blip>
          <a:stretch>
            <a:fillRect/>
          </a:stretch>
        </p:blipFill>
        <p:spPr>
          <a:xfrm>
            <a:off x="5961750" y="1273375"/>
            <a:ext cx="3102750" cy="3102750"/>
          </a:xfrm>
          <a:prstGeom prst="rect">
            <a:avLst/>
          </a:prstGeom>
          <a:noFill/>
          <a:ln>
            <a:noFill/>
          </a:ln>
        </p:spPr>
      </p:pic>
      <p:pic>
        <p:nvPicPr>
          <p:cNvPr id="146" name="Google Shape;146;p23"/>
          <p:cNvPicPr preferRelativeResize="0"/>
          <p:nvPr/>
        </p:nvPicPr>
        <p:blipFill>
          <a:blip r:embed="rId4">
            <a:alphaModFix/>
          </a:blip>
          <a:stretch>
            <a:fillRect/>
          </a:stretch>
        </p:blipFill>
        <p:spPr>
          <a:xfrm>
            <a:off x="7383570" y="2024925"/>
            <a:ext cx="427081" cy="460800"/>
          </a:xfrm>
          <a:prstGeom prst="rect">
            <a:avLst/>
          </a:prstGeom>
          <a:noFill/>
          <a:ln>
            <a:noFill/>
          </a:ln>
        </p:spPr>
      </p:pic>
      <p:sp>
        <p:nvSpPr>
          <p:cNvPr id="147" name="Google Shape;147;p23"/>
          <p:cNvSpPr/>
          <p:nvPr/>
        </p:nvSpPr>
        <p:spPr>
          <a:xfrm>
            <a:off x="543510" y="1941513"/>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148" name="Google Shape;148;p23"/>
          <p:cNvSpPr txBox="1"/>
          <p:nvPr/>
        </p:nvSpPr>
        <p:spPr>
          <a:xfrm>
            <a:off x="717038" y="2048763"/>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5</a:t>
            </a:r>
            <a:endParaRPr sz="1600">
              <a:solidFill>
                <a:srgbClr val="333333"/>
              </a:solidFill>
              <a:latin typeface="Work Sans ExtraBold"/>
              <a:ea typeface="Work Sans ExtraBold"/>
              <a:cs typeface="Work Sans ExtraBold"/>
              <a:sym typeface="Work Sans ExtraBold"/>
            </a:endParaRPr>
          </a:p>
        </p:txBody>
      </p:sp>
      <p:sp>
        <p:nvSpPr>
          <p:cNvPr id="149" name="Google Shape;149;p23"/>
          <p:cNvSpPr txBox="1"/>
          <p:nvPr/>
        </p:nvSpPr>
        <p:spPr>
          <a:xfrm>
            <a:off x="1108000" y="1046225"/>
            <a:ext cx="4611600" cy="71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rgbClr val="333333"/>
                </a:solidFill>
                <a:latin typeface="Work Sans Black"/>
                <a:ea typeface="Work Sans Black"/>
                <a:cs typeface="Work Sans Black"/>
                <a:sym typeface="Work Sans Black"/>
              </a:rPr>
              <a:t>Veteran’s Day | Support Desk Closed</a:t>
            </a:r>
            <a:endParaRPr sz="1800">
              <a:solidFill>
                <a:srgbClr val="333333"/>
              </a:solidFill>
              <a:latin typeface="Work Sans Black"/>
              <a:ea typeface="Work Sans Black"/>
              <a:cs typeface="Work Sans Black"/>
              <a:sym typeface="Work Sans Black"/>
            </a:endParaRPr>
          </a:p>
          <a:p>
            <a:pPr indent="0" lvl="0" marL="0" rtl="0" algn="l">
              <a:lnSpc>
                <a:spcPct val="115000"/>
              </a:lnSpc>
              <a:spcBef>
                <a:spcPts val="0"/>
              </a:spcBef>
              <a:spcAft>
                <a:spcPts val="0"/>
              </a:spcAft>
              <a:buNone/>
            </a:pPr>
            <a:r>
              <a:rPr lang="en">
                <a:solidFill>
                  <a:srgbClr val="333333"/>
                </a:solidFill>
                <a:latin typeface="Work Sans Black"/>
                <a:ea typeface="Work Sans Black"/>
                <a:cs typeface="Work Sans Black"/>
                <a:sym typeface="Work Sans Black"/>
              </a:rPr>
              <a:t>November 11, 2024</a:t>
            </a:r>
            <a:endParaRPr>
              <a:solidFill>
                <a:srgbClr val="333333"/>
              </a:solidFill>
              <a:latin typeface="Work Sans Black"/>
              <a:ea typeface="Work Sans Black"/>
              <a:cs typeface="Work Sans Black"/>
              <a:sym typeface="Work Sans Black"/>
            </a:endParaRPr>
          </a:p>
        </p:txBody>
      </p:sp>
      <p:sp>
        <p:nvSpPr>
          <p:cNvPr id="150" name="Google Shape;150;p23"/>
          <p:cNvSpPr txBox="1"/>
          <p:nvPr/>
        </p:nvSpPr>
        <p:spPr>
          <a:xfrm>
            <a:off x="1108000" y="1873900"/>
            <a:ext cx="4611600" cy="1745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800">
                <a:solidFill>
                  <a:srgbClr val="333333"/>
                </a:solidFill>
                <a:latin typeface="Work Sans Black"/>
                <a:ea typeface="Work Sans Black"/>
                <a:cs typeface="Work Sans Black"/>
                <a:sym typeface="Work Sans Black"/>
              </a:rPr>
              <a:t>Avantis Investors Presentation by Eduardo Repetto</a:t>
            </a:r>
            <a:endParaRPr sz="1800">
              <a:solidFill>
                <a:srgbClr val="333333"/>
              </a:solidFill>
              <a:latin typeface="Work Sans Black"/>
              <a:ea typeface="Work Sans Black"/>
              <a:cs typeface="Work Sans Black"/>
              <a:sym typeface="Work Sans Black"/>
            </a:endParaRPr>
          </a:p>
          <a:p>
            <a:pPr indent="0" lvl="0" marL="0" rtl="0" algn="l">
              <a:lnSpc>
                <a:spcPct val="115000"/>
              </a:lnSpc>
              <a:spcBef>
                <a:spcPts val="0"/>
              </a:spcBef>
              <a:spcAft>
                <a:spcPts val="0"/>
              </a:spcAft>
              <a:buClr>
                <a:schemeClr val="dk1"/>
              </a:buClr>
              <a:buSzPts val="1100"/>
              <a:buFont typeface="Arial"/>
              <a:buNone/>
            </a:pPr>
            <a:r>
              <a:rPr lang="en" sz="1200">
                <a:solidFill>
                  <a:srgbClr val="B7DD79"/>
                </a:solidFill>
                <a:latin typeface="Work Sans Black"/>
                <a:ea typeface="Work Sans Black"/>
                <a:cs typeface="Work Sans Black"/>
                <a:sym typeface="Work Sans Black"/>
              </a:rPr>
              <a:t>(Live Session CFP® CE Eligible)</a:t>
            </a:r>
            <a:endParaRPr sz="1200">
              <a:solidFill>
                <a:srgbClr val="B7DD79"/>
              </a:solidFill>
              <a:latin typeface="Work Sans Black"/>
              <a:ea typeface="Work Sans Black"/>
              <a:cs typeface="Work Sans Black"/>
              <a:sym typeface="Work Sans Black"/>
            </a:endParaRPr>
          </a:p>
          <a:p>
            <a:pPr indent="0" lvl="0" marL="0" rtl="0" algn="l">
              <a:lnSpc>
                <a:spcPct val="115000"/>
              </a:lnSpc>
              <a:spcBef>
                <a:spcPts val="0"/>
              </a:spcBef>
              <a:spcAft>
                <a:spcPts val="0"/>
              </a:spcAft>
              <a:buClr>
                <a:schemeClr val="dk1"/>
              </a:buClr>
              <a:buSzPts val="1100"/>
              <a:buFont typeface="Arial"/>
              <a:buNone/>
            </a:pPr>
            <a:r>
              <a:rPr lang="en">
                <a:solidFill>
                  <a:srgbClr val="333333"/>
                </a:solidFill>
                <a:latin typeface="Work Sans Black"/>
                <a:ea typeface="Work Sans Black"/>
                <a:cs typeface="Work Sans Black"/>
                <a:sym typeface="Work Sans Black"/>
              </a:rPr>
              <a:t>November 12, 2024 @ 1pm PST / 4pm EST</a:t>
            </a:r>
            <a:endParaRPr>
              <a:solidFill>
                <a:srgbClr val="333333"/>
              </a:solidFill>
              <a:latin typeface="Work Sans Black"/>
              <a:ea typeface="Work Sans Black"/>
              <a:cs typeface="Work Sans Black"/>
              <a:sym typeface="Work Sans Black"/>
            </a:endParaRPr>
          </a:p>
          <a:p>
            <a:pPr indent="0" lvl="0" marL="0" rtl="0" algn="l">
              <a:lnSpc>
                <a:spcPct val="115000"/>
              </a:lnSpc>
              <a:spcBef>
                <a:spcPts val="0"/>
              </a:spcBef>
              <a:spcAft>
                <a:spcPts val="0"/>
              </a:spcAft>
              <a:buClr>
                <a:schemeClr val="dk1"/>
              </a:buClr>
              <a:buSzPts val="1100"/>
              <a:buFont typeface="Arial"/>
              <a:buNone/>
            </a:pPr>
            <a:r>
              <a:rPr lang="en" u="sng">
                <a:solidFill>
                  <a:schemeClr val="hlink"/>
                </a:solidFill>
                <a:latin typeface="Work Sans Black"/>
                <a:ea typeface="Work Sans Black"/>
                <a:cs typeface="Work Sans Black"/>
                <a:sym typeface="Work Sans Black"/>
                <a:hlinkClick r:id="rId5"/>
              </a:rPr>
              <a:t>Register Here</a:t>
            </a:r>
            <a:endParaRPr sz="9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a:solidFill>
                <a:srgbClr val="333333"/>
              </a:solidFill>
              <a:latin typeface="Work Sans Black"/>
              <a:ea typeface="Work Sans Black"/>
              <a:cs typeface="Work Sans Black"/>
              <a:sym typeface="Work Sans Black"/>
            </a:endParaRPr>
          </a:p>
        </p:txBody>
      </p:sp>
      <p:sp>
        <p:nvSpPr>
          <p:cNvPr id="151" name="Google Shape;151;p23"/>
          <p:cNvSpPr/>
          <p:nvPr/>
        </p:nvSpPr>
        <p:spPr>
          <a:xfrm>
            <a:off x="543510" y="3406988"/>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152" name="Google Shape;152;p23"/>
          <p:cNvSpPr txBox="1"/>
          <p:nvPr/>
        </p:nvSpPr>
        <p:spPr>
          <a:xfrm>
            <a:off x="717038" y="3514238"/>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6</a:t>
            </a:r>
            <a:endParaRPr sz="1600">
              <a:solidFill>
                <a:srgbClr val="333333"/>
              </a:solidFill>
              <a:latin typeface="Work Sans ExtraBold"/>
              <a:ea typeface="Work Sans ExtraBold"/>
              <a:cs typeface="Work Sans ExtraBold"/>
              <a:sym typeface="Work Sans ExtraBold"/>
            </a:endParaRPr>
          </a:p>
        </p:txBody>
      </p:sp>
      <p:sp>
        <p:nvSpPr>
          <p:cNvPr id="153" name="Google Shape;153;p23"/>
          <p:cNvSpPr txBox="1"/>
          <p:nvPr/>
        </p:nvSpPr>
        <p:spPr>
          <a:xfrm>
            <a:off x="1108000" y="3339375"/>
            <a:ext cx="4611600" cy="1444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800">
                <a:solidFill>
                  <a:srgbClr val="333333"/>
                </a:solidFill>
                <a:latin typeface="Work Sans Black"/>
                <a:ea typeface="Work Sans Black"/>
                <a:cs typeface="Work Sans Black"/>
                <a:sym typeface="Work Sans Black"/>
              </a:rPr>
              <a:t>Deadline for Year-End Processing </a:t>
            </a:r>
            <a:endParaRPr sz="1800">
              <a:solidFill>
                <a:srgbClr val="333333"/>
              </a:solidFill>
              <a:latin typeface="Work Sans Black"/>
              <a:ea typeface="Work Sans Black"/>
              <a:cs typeface="Work Sans Black"/>
              <a:sym typeface="Work Sans Black"/>
            </a:endParaRPr>
          </a:p>
          <a:p>
            <a:pPr indent="0" lvl="0" marL="0" rtl="0" algn="l">
              <a:lnSpc>
                <a:spcPct val="115000"/>
              </a:lnSpc>
              <a:spcBef>
                <a:spcPts val="0"/>
              </a:spcBef>
              <a:spcAft>
                <a:spcPts val="0"/>
              </a:spcAft>
              <a:buClr>
                <a:schemeClr val="dk1"/>
              </a:buClr>
              <a:buSzPts val="1100"/>
              <a:buFont typeface="Arial"/>
              <a:buNone/>
            </a:pPr>
            <a:r>
              <a:rPr lang="en">
                <a:solidFill>
                  <a:srgbClr val="333333"/>
                </a:solidFill>
                <a:latin typeface="Work Sans Black"/>
                <a:ea typeface="Work Sans Black"/>
                <a:cs typeface="Work Sans Black"/>
                <a:sym typeface="Work Sans Black"/>
              </a:rPr>
              <a:t>November 22, 2024</a:t>
            </a:r>
            <a:br>
              <a:rPr lang="en">
                <a:solidFill>
                  <a:srgbClr val="333333"/>
                </a:solidFill>
                <a:latin typeface="Work Sans Black"/>
                <a:ea typeface="Work Sans Black"/>
                <a:cs typeface="Work Sans Black"/>
                <a:sym typeface="Work Sans Black"/>
              </a:rPr>
            </a:br>
            <a:r>
              <a:rPr lang="en" sz="900">
                <a:solidFill>
                  <a:schemeClr val="dk1"/>
                </a:solidFill>
                <a:latin typeface="Open Sans"/>
                <a:ea typeface="Open Sans"/>
                <a:cs typeface="Open Sans"/>
                <a:sym typeface="Open Sans"/>
              </a:rPr>
              <a:t>Please submit time-sensitive requests for Schwab by the deadline to ensure ample time for processing. This includes RMDs &amp; QCDs, new accounts, roth conversions, etc.</a:t>
            </a:r>
            <a:endParaRPr sz="9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a:solidFill>
                <a:srgbClr val="333333"/>
              </a:solidFill>
              <a:latin typeface="Work Sans Black"/>
              <a:ea typeface="Work Sans Black"/>
              <a:cs typeface="Work Sans Black"/>
              <a:sym typeface="Work Sans Black"/>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4"/>
          <p:cNvSpPr txBox="1"/>
          <p:nvPr>
            <p:ph type="title"/>
          </p:nvPr>
        </p:nvSpPr>
        <p:spPr>
          <a:xfrm>
            <a:off x="1484475" y="1302800"/>
            <a:ext cx="6223500" cy="931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SzPct val="31629"/>
              <a:buNone/>
            </a:pPr>
            <a:r>
              <a:rPr lang="en" sz="3130"/>
              <a:t>September</a:t>
            </a:r>
            <a:r>
              <a:rPr lang="en" sz="3130"/>
              <a:t> Growth Award Winner</a:t>
            </a:r>
            <a:endParaRPr sz="3130"/>
          </a:p>
        </p:txBody>
      </p:sp>
      <p:cxnSp>
        <p:nvCxnSpPr>
          <p:cNvPr id="159" name="Google Shape;159;p24"/>
          <p:cNvCxnSpPr/>
          <p:nvPr/>
        </p:nvCxnSpPr>
        <p:spPr>
          <a:xfrm flipH="1" rot="10800000">
            <a:off x="1366625" y="202085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160" name="Google Shape;160;p24"/>
          <p:cNvSpPr txBox="1"/>
          <p:nvPr/>
        </p:nvSpPr>
        <p:spPr>
          <a:xfrm>
            <a:off x="1427700" y="2234300"/>
            <a:ext cx="6288600" cy="1557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sz="1300">
                <a:latin typeface="Open Sans"/>
                <a:ea typeface="Open Sans"/>
                <a:cs typeface="Open Sans"/>
                <a:sym typeface="Open Sans"/>
              </a:rPr>
              <a:t>Our September growth award winner is Brent Hoskins, founder of Focal Point Financial Group. Brent had the highest Net New Assets in September, congrats!</a:t>
            </a:r>
            <a:endParaRPr sz="1300">
              <a:latin typeface="Open Sans"/>
              <a:ea typeface="Open Sans"/>
              <a:cs typeface="Open Sans"/>
              <a:sym typeface="Open Sans"/>
            </a:endParaRPr>
          </a:p>
          <a:p>
            <a:pPr indent="0" lvl="0" marL="0" rtl="0" algn="l">
              <a:lnSpc>
                <a:spcPct val="115000"/>
              </a:lnSpc>
              <a:spcBef>
                <a:spcPts val="1200"/>
              </a:spcBef>
              <a:spcAft>
                <a:spcPts val="1200"/>
              </a:spcAft>
              <a:buNone/>
            </a:pPr>
            <a:r>
              <a:rPr lang="en" sz="1300">
                <a:latin typeface="Open Sans"/>
                <a:ea typeface="Open Sans"/>
                <a:cs typeface="Open Sans"/>
                <a:sym typeface="Open Sans"/>
              </a:rPr>
              <a:t>Fun fact - Brent onboarded with us in October of 2019! Happy 5 years Brent!</a:t>
            </a:r>
            <a:endParaRPr sz="1300">
              <a:latin typeface="Open Sans"/>
              <a:ea typeface="Open Sans"/>
              <a:cs typeface="Open Sans"/>
              <a:sym typeface="Open Sans"/>
            </a:endParaRPr>
          </a:p>
        </p:txBody>
      </p:sp>
      <p:pic>
        <p:nvPicPr>
          <p:cNvPr id="161" name="Google Shape;161;p24"/>
          <p:cNvPicPr preferRelativeResize="0"/>
          <p:nvPr/>
        </p:nvPicPr>
        <p:blipFill>
          <a:blip r:embed="rId3">
            <a:alphaModFix/>
          </a:blip>
          <a:stretch>
            <a:fillRect/>
          </a:stretch>
        </p:blipFill>
        <p:spPr>
          <a:xfrm>
            <a:off x="4996550" y="3559450"/>
            <a:ext cx="2776650" cy="634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5"/>
          <p:cNvSpPr txBox="1"/>
          <p:nvPr>
            <p:ph type="title"/>
          </p:nvPr>
        </p:nvSpPr>
        <p:spPr>
          <a:xfrm>
            <a:off x="1484475" y="1302800"/>
            <a:ext cx="6223500" cy="93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3130"/>
              <a:t>Questions?</a:t>
            </a:r>
            <a:endParaRPr sz="3130"/>
          </a:p>
        </p:txBody>
      </p:sp>
      <p:cxnSp>
        <p:nvCxnSpPr>
          <p:cNvPr id="167" name="Google Shape;167;p25"/>
          <p:cNvCxnSpPr/>
          <p:nvPr/>
        </p:nvCxnSpPr>
        <p:spPr>
          <a:xfrm flipH="1" rot="10800000">
            <a:off x="1366625" y="202085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168" name="Google Shape;168;p25"/>
          <p:cNvSpPr txBox="1"/>
          <p:nvPr/>
        </p:nvSpPr>
        <p:spPr>
          <a:xfrm>
            <a:off x="364875" y="2072325"/>
            <a:ext cx="5691600" cy="1557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t/>
            </a:r>
            <a:endParaRPr sz="1300">
              <a:latin typeface="Open Sans"/>
              <a:ea typeface="Open Sans"/>
              <a:cs typeface="Open Sans"/>
              <a:sym typeface="Open Sans"/>
            </a:endParaRPr>
          </a:p>
        </p:txBody>
      </p:sp>
      <p:pic>
        <p:nvPicPr>
          <p:cNvPr id="169" name="Google Shape;169;p25"/>
          <p:cNvPicPr preferRelativeResize="0"/>
          <p:nvPr/>
        </p:nvPicPr>
        <p:blipFill>
          <a:blip r:embed="rId3">
            <a:alphaModFix/>
          </a:blip>
          <a:stretch>
            <a:fillRect/>
          </a:stretch>
        </p:blipFill>
        <p:spPr>
          <a:xfrm>
            <a:off x="4750550" y="1651325"/>
            <a:ext cx="4393450" cy="4393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