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Work Sans Medium"/>
      <p:regular r:id="rId16"/>
      <p:bold r:id="rId17"/>
      <p:italic r:id="rId18"/>
      <p:boldItalic r:id="rId19"/>
    </p:embeddedFont>
    <p:embeddedFont>
      <p:font typeface="Work Sans Black"/>
      <p:bold r:id="rId20"/>
      <p:boldItalic r:id="rId21"/>
    </p:embeddedFont>
    <p:embeddedFont>
      <p:font typeface="Work Sans ExtraBold"/>
      <p:bold r:id="rId22"/>
      <p:boldItalic r:id="rId23"/>
    </p:embeddedFont>
    <p:embeddedFont>
      <p:font typeface="Work Sans Light"/>
      <p:regular r:id="rId24"/>
      <p:bold r:id="rId25"/>
      <p:italic r:id="rId26"/>
      <p:boldItalic r:id="rId27"/>
    </p:embeddedFont>
    <p:embeddedFont>
      <p:font typeface="Work Sans"/>
      <p:regular r:id="rId28"/>
      <p:bold r:id="rId29"/>
      <p:italic r:id="rId30"/>
      <p:boldItalic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WorkSansBlack-bold.fntdata"/><Relationship Id="rId22" Type="http://schemas.openxmlformats.org/officeDocument/2006/relationships/font" Target="fonts/WorkSansExtraBold-bold.fntdata"/><Relationship Id="rId21" Type="http://schemas.openxmlformats.org/officeDocument/2006/relationships/font" Target="fonts/WorkSansBlack-boldItalic.fntdata"/><Relationship Id="rId24" Type="http://schemas.openxmlformats.org/officeDocument/2006/relationships/font" Target="fonts/WorkSansLight-regular.fntdata"/><Relationship Id="rId23" Type="http://schemas.openxmlformats.org/officeDocument/2006/relationships/font" Target="fonts/WorkSansExtraBold-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WorkSansLight-italic.fntdata"/><Relationship Id="rId25" Type="http://schemas.openxmlformats.org/officeDocument/2006/relationships/font" Target="fonts/WorkSansLight-bold.fntdata"/><Relationship Id="rId28" Type="http://schemas.openxmlformats.org/officeDocument/2006/relationships/font" Target="fonts/WorkSans-regular.fntdata"/><Relationship Id="rId27" Type="http://schemas.openxmlformats.org/officeDocument/2006/relationships/font" Target="fonts/WorkSansLight-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WorkSans-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WorkSans-boldItalic.fntdata"/><Relationship Id="rId30" Type="http://schemas.openxmlformats.org/officeDocument/2006/relationships/font" Target="fonts/WorkSans-italic.fntdata"/><Relationship Id="rId11" Type="http://schemas.openxmlformats.org/officeDocument/2006/relationships/slide" Target="slides/slide7.xml"/><Relationship Id="rId33" Type="http://schemas.openxmlformats.org/officeDocument/2006/relationships/font" Target="fonts/OpenSans-bold.fntdata"/><Relationship Id="rId10" Type="http://schemas.openxmlformats.org/officeDocument/2006/relationships/slide" Target="slides/slide6.xml"/><Relationship Id="rId32" Type="http://schemas.openxmlformats.org/officeDocument/2006/relationships/font" Target="fonts/OpenSans-regular.fntdata"/><Relationship Id="rId13" Type="http://schemas.openxmlformats.org/officeDocument/2006/relationships/slide" Target="slides/slide9.xml"/><Relationship Id="rId35" Type="http://schemas.openxmlformats.org/officeDocument/2006/relationships/font" Target="fonts/OpenSans-boldItalic.fntdata"/><Relationship Id="rId12" Type="http://schemas.openxmlformats.org/officeDocument/2006/relationships/slide" Target="slides/slide8.xml"/><Relationship Id="rId34" Type="http://schemas.openxmlformats.org/officeDocument/2006/relationships/font" Target="fonts/OpenSans-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WorkSansMedium-bold.fntdata"/><Relationship Id="rId16" Type="http://schemas.openxmlformats.org/officeDocument/2006/relationships/font" Target="fonts/WorkSansMedium-regular.fntdata"/><Relationship Id="rId19" Type="http://schemas.openxmlformats.org/officeDocument/2006/relationships/font" Target="fonts/WorkSansMedium-boldItalic.fntdata"/><Relationship Id="rId18" Type="http://schemas.openxmlformats.org/officeDocument/2006/relationships/font" Target="fonts/WorkSansMedium-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24cce1fa4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24cce1fa4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b9031a93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b9031a93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7e40991e40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7e40991e4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e5136dee7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e5136dee7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8f8ed045d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8f8ed045d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8f8ed045d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8f8ed045d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8f8ed045d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8f8ed045d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8b7cbd58d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8b7cbd58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e5136dee7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e5136dee7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657706e73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657706e73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eb3ee565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eb3ee565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413408" y="222649"/>
            <a:ext cx="2668569" cy="603475"/>
          </a:xfrm>
          <a:prstGeom prst="rect">
            <a:avLst/>
          </a:prstGeom>
          <a:noFill/>
          <a:ln>
            <a:noFill/>
          </a:ln>
        </p:spPr>
      </p:pic>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p:nvPr/>
        </p:nvSpPr>
        <p:spPr>
          <a:xfrm>
            <a:off x="3845850" y="2673313"/>
            <a:ext cx="1452300" cy="36600"/>
          </a:xfrm>
          <a:prstGeom prst="rect">
            <a:avLst/>
          </a:prstGeom>
          <a:solidFill>
            <a:srgbClr val="B7DD7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F6DF4"/>
              </a:solidFill>
              <a:latin typeface="Arial"/>
              <a:ea typeface="Arial"/>
              <a:cs typeface="Arial"/>
              <a:sym typeface="Arial"/>
            </a:endParaRPr>
          </a:p>
        </p:txBody>
      </p:sp>
      <p:pic>
        <p:nvPicPr>
          <p:cNvPr id="13" name="Google Shape;13;p2"/>
          <p:cNvPicPr preferRelativeResize="0"/>
          <p:nvPr/>
        </p:nvPicPr>
        <p:blipFill rotWithShape="1">
          <a:blip r:embed="rId3">
            <a:alphaModFix/>
          </a:blip>
          <a:srcRect b="29115" l="0" r="0" t="70059"/>
          <a:stretch/>
        </p:blipFill>
        <p:spPr>
          <a:xfrm flipH="1">
            <a:off x="0" y="4506249"/>
            <a:ext cx="9144000" cy="83449"/>
          </a:xfrm>
          <a:prstGeom prst="rect">
            <a:avLst/>
          </a:prstGeom>
          <a:noFill/>
          <a:ln>
            <a:noFill/>
          </a:ln>
        </p:spPr>
      </p:pic>
      <p:sp>
        <p:nvSpPr>
          <p:cNvPr id="14" name="Google Shape;14;p2"/>
          <p:cNvSpPr txBox="1"/>
          <p:nvPr>
            <p:ph type="title"/>
          </p:nvPr>
        </p:nvSpPr>
        <p:spPr>
          <a:xfrm>
            <a:off x="1048350" y="1178125"/>
            <a:ext cx="7047300" cy="1458300"/>
          </a:xfrm>
          <a:prstGeom prst="rect">
            <a:avLst/>
          </a:prstGeom>
        </p:spPr>
        <p:txBody>
          <a:bodyPr anchorCtr="0" anchor="t" bIns="91425" lIns="91425" spcFirstLastPara="1" rIns="91425" wrap="square" tIns="91425">
            <a:normAutofit/>
          </a:bodyPr>
          <a:lstStyle>
            <a:lvl1pPr lvl="0" algn="ctr">
              <a:lnSpc>
                <a:spcPct val="82000"/>
              </a:lnSpc>
              <a:spcBef>
                <a:spcPts val="0"/>
              </a:spcBef>
              <a:spcAft>
                <a:spcPts val="0"/>
              </a:spcAft>
              <a:buClr>
                <a:srgbClr val="2850BE"/>
              </a:buClr>
              <a:buSzPts val="5000"/>
              <a:buFont typeface="Work Sans Medium"/>
              <a:buNone/>
              <a:defRPr sz="5000">
                <a:solidFill>
                  <a:srgbClr val="2850BE"/>
                </a:solidFill>
                <a:latin typeface="Work Sans Medium"/>
                <a:ea typeface="Work Sans Medium"/>
                <a:cs typeface="Work Sans Medium"/>
                <a:sym typeface="Work Sans Medium"/>
              </a:defRPr>
            </a:lvl1pPr>
            <a:lvl2pPr lvl="1"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2pPr>
            <a:lvl3pPr lvl="2"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3pPr>
            <a:lvl4pPr lvl="3"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4pPr>
            <a:lvl5pPr lvl="4"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5pPr>
            <a:lvl6pPr lvl="5"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6pPr>
            <a:lvl7pPr lvl="6"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7pPr>
            <a:lvl8pPr lvl="7"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8pPr>
            <a:lvl9pPr lvl="8"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9pPr>
          </a:lstStyle>
          <a:p/>
        </p:txBody>
      </p:sp>
      <p:sp>
        <p:nvSpPr>
          <p:cNvPr id="15" name="Google Shape;15;p2"/>
          <p:cNvSpPr txBox="1"/>
          <p:nvPr>
            <p:ph idx="1" type="subTitle"/>
          </p:nvPr>
        </p:nvSpPr>
        <p:spPr>
          <a:xfrm>
            <a:off x="1307100" y="2851925"/>
            <a:ext cx="6529800" cy="1429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2850BE"/>
              </a:buClr>
              <a:buSzPts val="2200"/>
              <a:buFont typeface="Work Sans ExtraBold"/>
              <a:buNone/>
              <a:defRPr sz="2200">
                <a:solidFill>
                  <a:srgbClr val="2850BE"/>
                </a:solidFill>
                <a:latin typeface="Work Sans ExtraBold"/>
                <a:ea typeface="Work Sans ExtraBold"/>
                <a:cs typeface="Work Sans ExtraBold"/>
                <a:sym typeface="Work Sans Extra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4">
  <p:cSld name="BLANK_1_1">
    <p:spTree>
      <p:nvGrpSpPr>
        <p:cNvPr id="55" name="Shape 55"/>
        <p:cNvGrpSpPr/>
        <p:nvPr/>
      </p:nvGrpSpPr>
      <p:grpSpPr>
        <a:xfrm>
          <a:off x="0" y="0"/>
          <a:ext cx="0" cy="0"/>
          <a:chOff x="0" y="0"/>
          <a:chExt cx="0" cy="0"/>
        </a:xfrm>
      </p:grpSpPr>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1"/>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8" name="Google Shape;58;p11"/>
          <p:cNvSpPr/>
          <p:nvPr/>
        </p:nvSpPr>
        <p:spPr>
          <a:xfrm>
            <a:off x="-21550" y="1817475"/>
            <a:ext cx="9165600" cy="3362100"/>
          </a:xfrm>
          <a:prstGeom prst="rect">
            <a:avLst/>
          </a:prstGeom>
          <a:solidFill>
            <a:srgbClr val="B7D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1"/>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60" name="Shape 60"/>
        <p:cNvGrpSpPr/>
        <p:nvPr/>
      </p:nvGrpSpPr>
      <p:grpSpPr>
        <a:xfrm>
          <a:off x="0" y="0"/>
          <a:ext cx="0" cy="0"/>
          <a:chOff x="0" y="0"/>
          <a:chExt cx="0" cy="0"/>
        </a:xfrm>
      </p:grpSpPr>
      <p:sp>
        <p:nvSpPr>
          <p:cNvPr id="61" name="Google Shape;61;p12"/>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62" name="Google Shape;62;p12"/>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4" name="Google Shape;64;p12"/>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3">
  <p:cSld name="TITLE_AND_BODY_3">
    <p:spTree>
      <p:nvGrpSpPr>
        <p:cNvPr id="65" name="Shape 65"/>
        <p:cNvGrpSpPr/>
        <p:nvPr/>
      </p:nvGrpSpPr>
      <p:grpSpPr>
        <a:xfrm>
          <a:off x="0" y="0"/>
          <a:ext cx="0" cy="0"/>
          <a:chOff x="0" y="0"/>
          <a:chExt cx="0" cy="0"/>
        </a:xfrm>
      </p:grpSpPr>
      <p:sp>
        <p:nvSpPr>
          <p:cNvPr id="66" name="Google Shape;66;p13"/>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67" name="Google Shape;67;p13"/>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68" name="Google Shape;68;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9" name="Google Shape;69;p13"/>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4">
  <p:cSld name="TITLE_AND_BODY_4">
    <p:spTree>
      <p:nvGrpSpPr>
        <p:cNvPr id="70" name="Shape 70"/>
        <p:cNvGrpSpPr/>
        <p:nvPr/>
      </p:nvGrpSpPr>
      <p:grpSpPr>
        <a:xfrm>
          <a:off x="0" y="0"/>
          <a:ext cx="0" cy="0"/>
          <a:chOff x="0" y="0"/>
          <a:chExt cx="0" cy="0"/>
        </a:xfrm>
      </p:grpSpPr>
      <p:sp>
        <p:nvSpPr>
          <p:cNvPr id="71" name="Google Shape;71;p14"/>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72" name="Google Shape;72;p14"/>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73" name="Google Shape;7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4" name="Google Shape;74;p14"/>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5">
  <p:cSld name="TITLE_AND_BODY_5">
    <p:spTree>
      <p:nvGrpSpPr>
        <p:cNvPr id="75" name="Shape 75"/>
        <p:cNvGrpSpPr/>
        <p:nvPr/>
      </p:nvGrpSpPr>
      <p:grpSpPr>
        <a:xfrm>
          <a:off x="0" y="0"/>
          <a:ext cx="0" cy="0"/>
          <a:chOff x="0" y="0"/>
          <a:chExt cx="0" cy="0"/>
        </a:xfrm>
      </p:grpSpPr>
      <p:sp>
        <p:nvSpPr>
          <p:cNvPr id="76" name="Google Shape;76;p15"/>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77" name="Google Shape;77;p15"/>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78" name="Google Shape;78;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9" name="Google Shape;79;p15"/>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6">
  <p:cSld name="TITLE_AND_BODY_6">
    <p:spTree>
      <p:nvGrpSpPr>
        <p:cNvPr id="80" name="Shape 80"/>
        <p:cNvGrpSpPr/>
        <p:nvPr/>
      </p:nvGrpSpPr>
      <p:grpSpPr>
        <a:xfrm>
          <a:off x="0" y="0"/>
          <a:ext cx="0" cy="0"/>
          <a:chOff x="0" y="0"/>
          <a:chExt cx="0" cy="0"/>
        </a:xfrm>
      </p:grpSpPr>
      <p:sp>
        <p:nvSpPr>
          <p:cNvPr id="81" name="Google Shape;81;p16"/>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82" name="Google Shape;82;p16"/>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83" name="Google Shape;83;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84" name="Google Shape;84;p16"/>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1">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6334058" y="4185049"/>
            <a:ext cx="2668569" cy="603475"/>
          </a:xfrm>
          <a:prstGeom prst="rect">
            <a:avLst/>
          </a:prstGeom>
          <a:noFill/>
          <a:ln>
            <a:noFill/>
          </a:ln>
        </p:spPr>
      </p:pic>
      <p:sp>
        <p:nvSpPr>
          <p:cNvPr id="18" name="Google Shape;18;p3"/>
          <p:cNvSpPr/>
          <p:nvPr/>
        </p:nvSpPr>
        <p:spPr>
          <a:xfrm>
            <a:off x="-10800" y="0"/>
            <a:ext cx="9165600" cy="37212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53150" y="390750"/>
            <a:ext cx="7919400" cy="1434000"/>
          </a:xfrm>
          <a:prstGeom prst="rect">
            <a:avLst/>
          </a:prstGeom>
        </p:spPr>
        <p:txBody>
          <a:bodyPr anchorCtr="0" anchor="t" bIns="91425" lIns="91425" spcFirstLastPara="1" rIns="91425" wrap="square" tIns="91425">
            <a:normAutofit/>
          </a:bodyPr>
          <a:lstStyle>
            <a:lvl1pPr lvl="0" rtl="0">
              <a:lnSpc>
                <a:spcPct val="90000"/>
              </a:lnSpc>
              <a:spcBef>
                <a:spcPts val="0"/>
              </a:spcBef>
              <a:spcAft>
                <a:spcPts val="0"/>
              </a:spcAft>
              <a:buClr>
                <a:schemeClr val="lt1"/>
              </a:buClr>
              <a:buSzPts val="5500"/>
              <a:buFont typeface="Work Sans Medium"/>
              <a:buNone/>
              <a:defRPr sz="5500">
                <a:solidFill>
                  <a:schemeClr val="lt1"/>
                </a:solidFill>
                <a:latin typeface="Work Sans Medium"/>
                <a:ea typeface="Work Sans Medium"/>
                <a:cs typeface="Work Sans Medium"/>
                <a:sym typeface="Work Sans Medium"/>
              </a:defRPr>
            </a:lvl1pPr>
            <a:lvl2pPr lvl="1"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20" name="Google Shape;20;p3"/>
          <p:cNvSpPr txBox="1"/>
          <p:nvPr>
            <p:ph idx="1" type="subTitle"/>
          </p:nvPr>
        </p:nvSpPr>
        <p:spPr>
          <a:xfrm>
            <a:off x="567500" y="4216800"/>
            <a:ext cx="6586800" cy="4167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333333"/>
              </a:buClr>
              <a:buSzPts val="2200"/>
              <a:buFont typeface="Work Sans"/>
              <a:buNone/>
              <a:defRPr sz="2200">
                <a:solidFill>
                  <a:srgbClr val="333333"/>
                </a:solidFill>
                <a:latin typeface="Work Sans"/>
                <a:ea typeface="Work Sans"/>
                <a:cs typeface="Work Sans"/>
                <a:sym typeface="Work Sans"/>
              </a:defRPr>
            </a:lvl1pPr>
            <a:lvl2pPr lvl="1" rtl="0">
              <a:spcBef>
                <a:spcPts val="0"/>
              </a:spcBef>
              <a:spcAft>
                <a:spcPts val="0"/>
              </a:spcAft>
              <a:buClr>
                <a:srgbClr val="333333"/>
              </a:buClr>
              <a:buSzPts val="2200"/>
              <a:buNone/>
              <a:defRPr sz="2200">
                <a:solidFill>
                  <a:srgbClr val="333333"/>
                </a:solidFill>
              </a:defRPr>
            </a:lvl2pPr>
            <a:lvl3pPr lvl="2" rtl="0">
              <a:spcBef>
                <a:spcPts val="0"/>
              </a:spcBef>
              <a:spcAft>
                <a:spcPts val="0"/>
              </a:spcAft>
              <a:buClr>
                <a:srgbClr val="333333"/>
              </a:buClr>
              <a:buSzPts val="2200"/>
              <a:buNone/>
              <a:defRPr sz="2200">
                <a:solidFill>
                  <a:srgbClr val="333333"/>
                </a:solidFill>
              </a:defRPr>
            </a:lvl3pPr>
            <a:lvl4pPr lvl="3" rtl="0">
              <a:spcBef>
                <a:spcPts val="0"/>
              </a:spcBef>
              <a:spcAft>
                <a:spcPts val="0"/>
              </a:spcAft>
              <a:buClr>
                <a:srgbClr val="333333"/>
              </a:buClr>
              <a:buSzPts val="2200"/>
              <a:buNone/>
              <a:defRPr sz="2200">
                <a:solidFill>
                  <a:srgbClr val="333333"/>
                </a:solidFill>
              </a:defRPr>
            </a:lvl4pPr>
            <a:lvl5pPr lvl="4" rtl="0">
              <a:spcBef>
                <a:spcPts val="0"/>
              </a:spcBef>
              <a:spcAft>
                <a:spcPts val="0"/>
              </a:spcAft>
              <a:buClr>
                <a:srgbClr val="333333"/>
              </a:buClr>
              <a:buSzPts val="2200"/>
              <a:buNone/>
              <a:defRPr sz="2200">
                <a:solidFill>
                  <a:srgbClr val="333333"/>
                </a:solidFill>
              </a:defRPr>
            </a:lvl5pPr>
            <a:lvl6pPr lvl="5" rtl="0">
              <a:spcBef>
                <a:spcPts val="0"/>
              </a:spcBef>
              <a:spcAft>
                <a:spcPts val="0"/>
              </a:spcAft>
              <a:buClr>
                <a:srgbClr val="333333"/>
              </a:buClr>
              <a:buSzPts val="2200"/>
              <a:buNone/>
              <a:defRPr sz="2200">
                <a:solidFill>
                  <a:srgbClr val="333333"/>
                </a:solidFill>
              </a:defRPr>
            </a:lvl6pPr>
            <a:lvl7pPr lvl="6" rtl="0">
              <a:spcBef>
                <a:spcPts val="0"/>
              </a:spcBef>
              <a:spcAft>
                <a:spcPts val="0"/>
              </a:spcAft>
              <a:buClr>
                <a:srgbClr val="333333"/>
              </a:buClr>
              <a:buSzPts val="2200"/>
              <a:buNone/>
              <a:defRPr sz="2200">
                <a:solidFill>
                  <a:srgbClr val="333333"/>
                </a:solidFill>
              </a:defRPr>
            </a:lvl7pPr>
            <a:lvl8pPr lvl="7" rtl="0">
              <a:spcBef>
                <a:spcPts val="0"/>
              </a:spcBef>
              <a:spcAft>
                <a:spcPts val="0"/>
              </a:spcAft>
              <a:buClr>
                <a:srgbClr val="333333"/>
              </a:buClr>
              <a:buSzPts val="2200"/>
              <a:buNone/>
              <a:defRPr sz="2200">
                <a:solidFill>
                  <a:srgbClr val="333333"/>
                </a:solidFill>
              </a:defRPr>
            </a:lvl8pPr>
            <a:lvl9pPr lvl="8" rtl="0">
              <a:spcBef>
                <a:spcPts val="0"/>
              </a:spcBef>
              <a:spcAft>
                <a:spcPts val="0"/>
              </a:spcAft>
              <a:buClr>
                <a:srgbClr val="333333"/>
              </a:buClr>
              <a:buSzPts val="2200"/>
              <a:buNone/>
              <a:defRPr sz="2200">
                <a:solidFill>
                  <a:srgbClr val="33333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ayout">
  <p:cSld name="CUSTOM">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1" type="tx">
  <p:cSld name="TITLE_AND_BODY">
    <p:spTree>
      <p:nvGrpSpPr>
        <p:cNvPr id="22" name="Shape 22"/>
        <p:cNvGrpSpPr/>
        <p:nvPr/>
      </p:nvGrpSpPr>
      <p:grpSpPr>
        <a:xfrm>
          <a:off x="0" y="0"/>
          <a:ext cx="0" cy="0"/>
          <a:chOff x="0" y="0"/>
          <a:chExt cx="0" cy="0"/>
        </a:xfrm>
      </p:grpSpPr>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5"/>
          <p:cNvPicPr preferRelativeResize="0"/>
          <p:nvPr/>
        </p:nvPicPr>
        <p:blipFill rotWithShape="1">
          <a:blip r:embed="rId2">
            <a:alphaModFix/>
          </a:blip>
          <a:srcRect b="29115" l="0" r="0" t="70059"/>
          <a:stretch/>
        </p:blipFill>
        <p:spPr>
          <a:xfrm flipH="1">
            <a:off x="0" y="4506249"/>
            <a:ext cx="9144000" cy="83449"/>
          </a:xfrm>
          <a:prstGeom prst="rect">
            <a:avLst/>
          </a:prstGeom>
          <a:noFill/>
          <a:ln>
            <a:noFill/>
          </a:ln>
        </p:spPr>
      </p:pic>
      <p:sp>
        <p:nvSpPr>
          <p:cNvPr id="25" name="Google Shape;25;p5"/>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lvl1pPr lv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a:spcBef>
                <a:spcPts val="0"/>
              </a:spcBef>
              <a:spcAft>
                <a:spcPts val="0"/>
              </a:spcAft>
              <a:buSzPts val="2800"/>
              <a:buFont typeface="Work Sans Medium"/>
              <a:buNone/>
              <a:defRPr>
                <a:latin typeface="Work Sans Medium"/>
                <a:ea typeface="Work Sans Medium"/>
                <a:cs typeface="Work Sans Medium"/>
                <a:sym typeface="Work Sans Medium"/>
              </a:defRPr>
            </a:lvl2pPr>
            <a:lvl3pPr lvl="2">
              <a:spcBef>
                <a:spcPts val="0"/>
              </a:spcBef>
              <a:spcAft>
                <a:spcPts val="0"/>
              </a:spcAft>
              <a:buSzPts val="2800"/>
              <a:buFont typeface="Work Sans Medium"/>
              <a:buNone/>
              <a:defRPr>
                <a:latin typeface="Work Sans Medium"/>
                <a:ea typeface="Work Sans Medium"/>
                <a:cs typeface="Work Sans Medium"/>
                <a:sym typeface="Work Sans Medium"/>
              </a:defRPr>
            </a:lvl3pPr>
            <a:lvl4pPr lvl="3">
              <a:spcBef>
                <a:spcPts val="0"/>
              </a:spcBef>
              <a:spcAft>
                <a:spcPts val="0"/>
              </a:spcAft>
              <a:buSzPts val="2800"/>
              <a:buFont typeface="Work Sans Medium"/>
              <a:buNone/>
              <a:defRPr>
                <a:latin typeface="Work Sans Medium"/>
                <a:ea typeface="Work Sans Medium"/>
                <a:cs typeface="Work Sans Medium"/>
                <a:sym typeface="Work Sans Medium"/>
              </a:defRPr>
            </a:lvl4pPr>
            <a:lvl5pPr lvl="4">
              <a:spcBef>
                <a:spcPts val="0"/>
              </a:spcBef>
              <a:spcAft>
                <a:spcPts val="0"/>
              </a:spcAft>
              <a:buSzPts val="2800"/>
              <a:buFont typeface="Work Sans Medium"/>
              <a:buNone/>
              <a:defRPr>
                <a:latin typeface="Work Sans Medium"/>
                <a:ea typeface="Work Sans Medium"/>
                <a:cs typeface="Work Sans Medium"/>
                <a:sym typeface="Work Sans Medium"/>
              </a:defRPr>
            </a:lvl5pPr>
            <a:lvl6pPr lvl="5">
              <a:spcBef>
                <a:spcPts val="0"/>
              </a:spcBef>
              <a:spcAft>
                <a:spcPts val="0"/>
              </a:spcAft>
              <a:buSzPts val="2800"/>
              <a:buFont typeface="Work Sans Medium"/>
              <a:buNone/>
              <a:defRPr>
                <a:latin typeface="Work Sans Medium"/>
                <a:ea typeface="Work Sans Medium"/>
                <a:cs typeface="Work Sans Medium"/>
                <a:sym typeface="Work Sans Medium"/>
              </a:defRPr>
            </a:lvl6pPr>
            <a:lvl7pPr lvl="6">
              <a:spcBef>
                <a:spcPts val="0"/>
              </a:spcBef>
              <a:spcAft>
                <a:spcPts val="0"/>
              </a:spcAft>
              <a:buSzPts val="2800"/>
              <a:buFont typeface="Work Sans Medium"/>
              <a:buNone/>
              <a:defRPr>
                <a:latin typeface="Work Sans Medium"/>
                <a:ea typeface="Work Sans Medium"/>
                <a:cs typeface="Work Sans Medium"/>
                <a:sym typeface="Work Sans Medium"/>
              </a:defRPr>
            </a:lvl7pPr>
            <a:lvl8pPr lvl="7">
              <a:spcBef>
                <a:spcPts val="0"/>
              </a:spcBef>
              <a:spcAft>
                <a:spcPts val="0"/>
              </a:spcAft>
              <a:buSzPts val="2800"/>
              <a:buFont typeface="Work Sans Medium"/>
              <a:buNone/>
              <a:defRPr>
                <a:latin typeface="Work Sans Medium"/>
                <a:ea typeface="Work Sans Medium"/>
                <a:cs typeface="Work Sans Medium"/>
                <a:sym typeface="Work Sans Medium"/>
              </a:defRPr>
            </a:lvl8pPr>
            <a:lvl9pPr lvl="8">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26" name="Google Shape;26;p5"/>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Slide">
  <p:cSld name="TITLE_AND_BODY_1">
    <p:spTree>
      <p:nvGrpSpPr>
        <p:cNvPr id="27" name="Shape 27"/>
        <p:cNvGrpSpPr/>
        <p:nvPr/>
      </p:nvGrpSpPr>
      <p:grpSpPr>
        <a:xfrm>
          <a:off x="0" y="0"/>
          <a:ext cx="0" cy="0"/>
          <a:chOff x="0" y="0"/>
          <a:chExt cx="0" cy="0"/>
        </a:xfrm>
      </p:grpSpPr>
      <p:sp>
        <p:nvSpPr>
          <p:cNvPr id="28" name="Google Shape;28;p6"/>
          <p:cNvSpPr/>
          <p:nvPr/>
        </p:nvSpPr>
        <p:spPr>
          <a:xfrm>
            <a:off x="4899250" y="1063175"/>
            <a:ext cx="3728400" cy="3469800"/>
          </a:xfrm>
          <a:prstGeom prst="roundRect">
            <a:avLst>
              <a:gd fmla="val 16667" name="adj"/>
            </a:avLst>
          </a:prstGeom>
          <a:noFill/>
          <a:ln cap="flat" cmpd="sng" w="9525">
            <a:solidFill>
              <a:srgbClr val="2850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6"/>
          <p:cNvSpPr txBox="1"/>
          <p:nvPr>
            <p:ph type="title"/>
          </p:nvPr>
        </p:nvSpPr>
        <p:spPr>
          <a:xfrm>
            <a:off x="553150" y="783000"/>
            <a:ext cx="4188000" cy="1041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31" name="Google Shape;31;p6"/>
          <p:cNvSpPr txBox="1"/>
          <p:nvPr>
            <p:ph idx="1" type="body"/>
          </p:nvPr>
        </p:nvSpPr>
        <p:spPr>
          <a:xfrm>
            <a:off x="560325" y="1623500"/>
            <a:ext cx="4173600" cy="2255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1pPr>
            <a:lvl2pPr indent="-311150" lvl="1" marL="914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2pPr>
            <a:lvl3pPr indent="-311150" lvl="2" marL="1371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3pPr>
            <a:lvl4pPr indent="-311150" lvl="3" marL="1828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4pPr>
            <a:lvl5pPr indent="-311150" lvl="4" marL="22860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5pPr>
            <a:lvl6pPr indent="-311150" lvl="5" marL="2743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6pPr>
            <a:lvl7pPr indent="-311150" lvl="6" marL="3200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7pPr>
            <a:lvl8pPr indent="-311150" lvl="7" marL="3657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8pPr>
            <a:lvl9pPr indent="-311150" lvl="8" marL="4114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9pPr>
          </a:lstStyle>
          <a:p/>
        </p:txBody>
      </p:sp>
      <p:sp>
        <p:nvSpPr>
          <p:cNvPr id="32" name="Google Shape;32;p6"/>
          <p:cNvSpPr/>
          <p:nvPr>
            <p:ph idx="2" type="pic"/>
          </p:nvPr>
        </p:nvSpPr>
        <p:spPr>
          <a:xfrm>
            <a:off x="5086150" y="1232525"/>
            <a:ext cx="3354600" cy="3131100"/>
          </a:xfrm>
          <a:prstGeom prst="roundRect">
            <a:avLst>
              <a:gd fmla="val 16667" name="adj"/>
            </a:avLst>
          </a:prstGeom>
          <a:noFill/>
          <a:ln>
            <a:noFill/>
          </a:ln>
          <a:effectLst>
            <a:outerShdw blurRad="385763" rotWithShape="0" algn="bl" dir="2400000" dist="38100">
              <a:srgbClr val="000000">
                <a:alpha val="23000"/>
              </a:srgbClr>
            </a:outerShdw>
          </a:effectLst>
        </p:spPr>
      </p:sp>
      <p:pic>
        <p:nvPicPr>
          <p:cNvPr id="33" name="Google Shape;33;p6"/>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2">
  <p:cSld name="BIG_NUMBER">
    <p:bg>
      <p:bgPr>
        <a:blipFill>
          <a:blip r:embed="rId2">
            <a:alphaModFix/>
          </a:blip>
          <a:stretch>
            <a:fillRect/>
          </a:stretch>
        </a:blipFill>
      </p:bgPr>
    </p:bg>
    <p:spTree>
      <p:nvGrpSpPr>
        <p:cNvPr id="34" name="Shape 34"/>
        <p:cNvGrpSpPr/>
        <p:nvPr/>
      </p:nvGrpSpPr>
      <p:grpSpPr>
        <a:xfrm>
          <a:off x="0" y="0"/>
          <a:ext cx="0" cy="0"/>
          <a:chOff x="0" y="0"/>
          <a:chExt cx="0" cy="0"/>
        </a:xfrm>
      </p:grpSpPr>
      <p:pic>
        <p:nvPicPr>
          <p:cNvPr id="35" name="Google Shape;35;p7"/>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36" name="Google Shape;36;p7"/>
          <p:cNvSpPr/>
          <p:nvPr/>
        </p:nvSpPr>
        <p:spPr>
          <a:xfrm>
            <a:off x="1185600" y="849900"/>
            <a:ext cx="6772800" cy="3443700"/>
          </a:xfrm>
          <a:prstGeom prst="roundRect">
            <a:avLst>
              <a:gd fmla="val 8471" name="adj"/>
            </a:avLst>
          </a:prstGeom>
          <a:solidFill>
            <a:schemeClr val="lt1"/>
          </a:solidFill>
          <a:ln cap="flat" cmpd="sng" w="19050">
            <a:solidFill>
              <a:srgbClr val="B7DD79"/>
            </a:solidFill>
            <a:prstDash val="solid"/>
            <a:round/>
            <a:headEnd len="sm" w="sm" type="none"/>
            <a:tailEnd len="sm" w="sm" type="none"/>
          </a:ln>
          <a:effectLst>
            <a:outerShdw blurRad="771525" rotWithShape="0" algn="bl" dir="2940000" dist="1143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latin typeface="Work Sans Light"/>
                <a:ea typeface="Work Sans Light"/>
                <a:cs typeface="Work Sans Light"/>
                <a:sym typeface="Work Sans Light"/>
              </a:defRPr>
            </a:lvl1pPr>
            <a:lvl2pPr lvl="1">
              <a:buNone/>
              <a:defRPr>
                <a:solidFill>
                  <a:schemeClr val="lt1"/>
                </a:solidFill>
                <a:latin typeface="Work Sans Light"/>
                <a:ea typeface="Work Sans Light"/>
                <a:cs typeface="Work Sans Light"/>
                <a:sym typeface="Work Sans Light"/>
              </a:defRPr>
            </a:lvl2pPr>
            <a:lvl3pPr lvl="2">
              <a:buNone/>
              <a:defRPr>
                <a:solidFill>
                  <a:schemeClr val="lt1"/>
                </a:solidFill>
                <a:latin typeface="Work Sans Light"/>
                <a:ea typeface="Work Sans Light"/>
                <a:cs typeface="Work Sans Light"/>
                <a:sym typeface="Work Sans Light"/>
              </a:defRPr>
            </a:lvl3pPr>
            <a:lvl4pPr lvl="3">
              <a:buNone/>
              <a:defRPr>
                <a:solidFill>
                  <a:schemeClr val="lt1"/>
                </a:solidFill>
                <a:latin typeface="Work Sans Light"/>
                <a:ea typeface="Work Sans Light"/>
                <a:cs typeface="Work Sans Light"/>
                <a:sym typeface="Work Sans Light"/>
              </a:defRPr>
            </a:lvl4pPr>
            <a:lvl5pPr lvl="4">
              <a:buNone/>
              <a:defRPr>
                <a:solidFill>
                  <a:schemeClr val="lt1"/>
                </a:solidFill>
                <a:latin typeface="Work Sans Light"/>
                <a:ea typeface="Work Sans Light"/>
                <a:cs typeface="Work Sans Light"/>
                <a:sym typeface="Work Sans Light"/>
              </a:defRPr>
            </a:lvl5pPr>
            <a:lvl6pPr lvl="5">
              <a:buNone/>
              <a:defRPr>
                <a:solidFill>
                  <a:schemeClr val="lt1"/>
                </a:solidFill>
                <a:latin typeface="Work Sans Light"/>
                <a:ea typeface="Work Sans Light"/>
                <a:cs typeface="Work Sans Light"/>
                <a:sym typeface="Work Sans Light"/>
              </a:defRPr>
            </a:lvl6pPr>
            <a:lvl7pPr lvl="6">
              <a:buNone/>
              <a:defRPr>
                <a:solidFill>
                  <a:schemeClr val="lt1"/>
                </a:solidFill>
                <a:latin typeface="Work Sans Light"/>
                <a:ea typeface="Work Sans Light"/>
                <a:cs typeface="Work Sans Light"/>
                <a:sym typeface="Work Sans Light"/>
              </a:defRPr>
            </a:lvl7pPr>
            <a:lvl8pPr lvl="7">
              <a:buNone/>
              <a:defRPr>
                <a:solidFill>
                  <a:schemeClr val="lt1"/>
                </a:solidFill>
                <a:latin typeface="Work Sans Light"/>
                <a:ea typeface="Work Sans Light"/>
                <a:cs typeface="Work Sans Light"/>
                <a:sym typeface="Work Sans Light"/>
              </a:defRPr>
            </a:lvl8pPr>
            <a:lvl9pPr lvl="8">
              <a:buNone/>
              <a:defRPr>
                <a:solidFill>
                  <a:schemeClr val="lt1"/>
                </a:solidFill>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7"/>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Black"/>
              <a:buNone/>
              <a:defRPr sz="3700">
                <a:solidFill>
                  <a:srgbClr val="333333"/>
                </a:solidFill>
                <a:latin typeface="Work Sans Black"/>
                <a:ea typeface="Work Sans Black"/>
                <a:cs typeface="Work Sans Black"/>
                <a:sym typeface="Work Sans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2" type="blank">
  <p:cSld name="BLANK">
    <p:spTree>
      <p:nvGrpSpPr>
        <p:cNvPr id="39" name="Shape 39"/>
        <p:cNvGrpSpPr/>
        <p:nvPr/>
      </p:nvGrpSpPr>
      <p:grpSpPr>
        <a:xfrm>
          <a:off x="0" y="0"/>
          <a:ext cx="0" cy="0"/>
          <a:chOff x="0" y="0"/>
          <a:chExt cx="0" cy="0"/>
        </a:xfrm>
      </p:grpSpPr>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1" name="Google Shape;41;p8"/>
          <p:cNvPicPr preferRelativeResize="0"/>
          <p:nvPr/>
        </p:nvPicPr>
        <p:blipFill rotWithShape="1">
          <a:blip r:embed="rId2">
            <a:alphaModFix/>
          </a:blip>
          <a:srcRect b="23634" l="0" r="0" t="40637"/>
          <a:stretch/>
        </p:blipFill>
        <p:spPr>
          <a:xfrm flipH="1">
            <a:off x="0" y="1824750"/>
            <a:ext cx="9144000" cy="3318751"/>
          </a:xfrm>
          <a:prstGeom prst="rect">
            <a:avLst/>
          </a:prstGeom>
          <a:noFill/>
          <a:ln>
            <a:noFill/>
          </a:ln>
        </p:spPr>
      </p:pic>
      <p:sp>
        <p:nvSpPr>
          <p:cNvPr id="42" name="Google Shape;42;p8"/>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43" name="Google Shape;43;p8"/>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3">
  <p:cSld name="BLANK_1">
    <p:spTree>
      <p:nvGrpSpPr>
        <p:cNvPr id="44" name="Shape 44"/>
        <p:cNvGrpSpPr/>
        <p:nvPr/>
      </p:nvGrpSpPr>
      <p:grpSpPr>
        <a:xfrm>
          <a:off x="0" y="0"/>
          <a:ext cx="0" cy="0"/>
          <a:chOff x="0" y="0"/>
          <a:chExt cx="0" cy="0"/>
        </a:xfrm>
      </p:grpSpPr>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9"/>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47" name="Google Shape;47;p9"/>
          <p:cNvSpPr/>
          <p:nvPr/>
        </p:nvSpPr>
        <p:spPr>
          <a:xfrm>
            <a:off x="-21550" y="1817475"/>
            <a:ext cx="9165600" cy="33621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9"/>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Content Alt Blue">
  <p:cSld name="BLANK_1_2">
    <p:spTree>
      <p:nvGrpSpPr>
        <p:cNvPr id="49" name="Shape 49"/>
        <p:cNvGrpSpPr/>
        <p:nvPr/>
      </p:nvGrpSpPr>
      <p:grpSpPr>
        <a:xfrm>
          <a:off x="0" y="0"/>
          <a:ext cx="0" cy="0"/>
          <a:chOff x="0" y="0"/>
          <a:chExt cx="0" cy="0"/>
        </a:xfrm>
      </p:grpSpPr>
      <p:pic>
        <p:nvPicPr>
          <p:cNvPr id="50" name="Google Shape;50;p10"/>
          <p:cNvPicPr preferRelativeResize="0"/>
          <p:nvPr/>
        </p:nvPicPr>
        <p:blipFill>
          <a:blip r:embed="rId2">
            <a:alphaModFix/>
          </a:blip>
          <a:stretch>
            <a:fillRect/>
          </a:stretch>
        </p:blipFill>
        <p:spPr>
          <a:xfrm>
            <a:off x="144783" y="146449"/>
            <a:ext cx="2668569" cy="603475"/>
          </a:xfrm>
          <a:prstGeom prst="rect">
            <a:avLst/>
          </a:prstGeom>
          <a:noFill/>
          <a:ln>
            <a:noFill/>
          </a:ln>
        </p:spPr>
      </p:pic>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0"/>
          <p:cNvSpPr txBox="1"/>
          <p:nvPr>
            <p:ph type="title"/>
          </p:nvPr>
        </p:nvSpPr>
        <p:spPr>
          <a:xfrm>
            <a:off x="553150" y="854850"/>
            <a:ext cx="38289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3" name="Google Shape;53;p10"/>
          <p:cNvSpPr/>
          <p:nvPr/>
        </p:nvSpPr>
        <p:spPr>
          <a:xfrm>
            <a:off x="4564400" y="0"/>
            <a:ext cx="4579500" cy="5143500"/>
          </a:xfrm>
          <a:prstGeom prst="rect">
            <a:avLst/>
          </a:prstGeom>
          <a:solidFill>
            <a:srgbClr val="285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txBox="1"/>
          <p:nvPr>
            <p:ph idx="1" type="body"/>
          </p:nvPr>
        </p:nvSpPr>
        <p:spPr>
          <a:xfrm>
            <a:off x="4970600" y="854850"/>
            <a:ext cx="3771000" cy="38463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1pPr>
            <a:lvl2pPr indent="-311150" lvl="1" marL="914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2pPr>
            <a:lvl3pPr indent="-311150" lvl="2" marL="1371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3pPr>
            <a:lvl4pPr indent="-311150" lvl="3" marL="1828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4pPr>
            <a:lvl5pPr indent="-311150" lvl="4" marL="22860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5pPr>
            <a:lvl6pPr indent="-311150" lvl="5" marL="2743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6pPr>
            <a:lvl7pPr indent="-311150" lvl="6" marL="3200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7pPr>
            <a:lvl8pPr indent="-311150" lvl="7" marL="3657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8pPr>
            <a:lvl9pPr indent="-311150" lvl="8" marL="4114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8.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tockify.com/xypncalendar1/detail/1253/1721145600000" TargetMode="External"/><Relationship Id="rId4" Type="http://schemas.openxmlformats.org/officeDocument/2006/relationships/image" Target="../media/image16.png"/><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553150" y="314100"/>
            <a:ext cx="8069100" cy="1510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a:t>Monthly Office Hours</a:t>
            </a:r>
            <a:endParaRPr/>
          </a:p>
          <a:p>
            <a:pPr indent="0" lvl="0" marL="0" rtl="0" algn="l">
              <a:lnSpc>
                <a:spcPct val="90000"/>
              </a:lnSpc>
              <a:spcBef>
                <a:spcPts val="0"/>
              </a:spcBef>
              <a:spcAft>
                <a:spcPts val="0"/>
              </a:spcAft>
              <a:buNone/>
            </a:pPr>
            <a:r>
              <a:rPr lang="en" sz="3200"/>
              <a:t>July 10</a:t>
            </a:r>
            <a:r>
              <a:rPr lang="en" sz="3200"/>
              <a:t>, 2024</a:t>
            </a:r>
            <a:endParaRPr sz="3200"/>
          </a:p>
        </p:txBody>
      </p:sp>
      <p:pic>
        <p:nvPicPr>
          <p:cNvPr id="90" name="Google Shape;90;p17"/>
          <p:cNvPicPr preferRelativeResize="0"/>
          <p:nvPr/>
        </p:nvPicPr>
        <p:blipFill>
          <a:blip r:embed="rId3">
            <a:alphaModFix/>
          </a:blip>
          <a:stretch>
            <a:fillRect/>
          </a:stretch>
        </p:blipFill>
        <p:spPr>
          <a:xfrm rot="5400000">
            <a:off x="541949" y="3208925"/>
            <a:ext cx="1537651" cy="864950"/>
          </a:xfrm>
          <a:prstGeom prst="rect">
            <a:avLst/>
          </a:prstGeom>
          <a:noFill/>
          <a:ln>
            <a:noFill/>
          </a:ln>
        </p:spPr>
      </p:pic>
      <p:pic>
        <p:nvPicPr>
          <p:cNvPr id="91" name="Google Shape;91;p17"/>
          <p:cNvPicPr preferRelativeResize="0"/>
          <p:nvPr/>
        </p:nvPicPr>
        <p:blipFill>
          <a:blip r:embed="rId4">
            <a:alphaModFix/>
          </a:blip>
          <a:stretch>
            <a:fillRect/>
          </a:stretch>
        </p:blipFill>
        <p:spPr>
          <a:xfrm flipH="1">
            <a:off x="878301" y="1937875"/>
            <a:ext cx="2995925" cy="32056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6"/>
          <p:cNvSpPr txBox="1"/>
          <p:nvPr>
            <p:ph type="title"/>
          </p:nvPr>
        </p:nvSpPr>
        <p:spPr>
          <a:xfrm>
            <a:off x="1484475" y="1302800"/>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Questions?</a:t>
            </a:r>
            <a:endParaRPr sz="3130"/>
          </a:p>
        </p:txBody>
      </p:sp>
      <p:cxnSp>
        <p:nvCxnSpPr>
          <p:cNvPr id="168" name="Google Shape;168;p26"/>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69" name="Google Shape;169;p26"/>
          <p:cNvSpPr txBox="1"/>
          <p:nvPr/>
        </p:nvSpPr>
        <p:spPr>
          <a:xfrm>
            <a:off x="364875" y="2072325"/>
            <a:ext cx="5691600" cy="155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sz="1300">
              <a:latin typeface="Open Sans"/>
              <a:ea typeface="Open Sans"/>
              <a:cs typeface="Open Sans"/>
              <a:sym typeface="Open Sans"/>
            </a:endParaRPr>
          </a:p>
        </p:txBody>
      </p:sp>
      <p:pic>
        <p:nvPicPr>
          <p:cNvPr id="170" name="Google Shape;170;p26"/>
          <p:cNvPicPr preferRelativeResize="0"/>
          <p:nvPr/>
        </p:nvPicPr>
        <p:blipFill>
          <a:blip r:embed="rId3">
            <a:alphaModFix/>
          </a:blip>
          <a:stretch>
            <a:fillRect/>
          </a:stretch>
        </p:blipFill>
        <p:spPr>
          <a:xfrm>
            <a:off x="4750550" y="1651325"/>
            <a:ext cx="4393450" cy="4393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7"/>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Disclosures</a:t>
            </a:r>
            <a:endParaRPr/>
          </a:p>
        </p:txBody>
      </p:sp>
      <p:cxnSp>
        <p:nvCxnSpPr>
          <p:cNvPr id="176" name="Google Shape;176;p27"/>
          <p:cNvCxnSpPr/>
          <p:nvPr/>
        </p:nvCxnSpPr>
        <p:spPr>
          <a:xfrm flipH="1" rot="10800000">
            <a:off x="646050" y="160670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77" name="Google Shape;177;p27"/>
          <p:cNvSpPr txBox="1"/>
          <p:nvPr/>
        </p:nvSpPr>
        <p:spPr>
          <a:xfrm>
            <a:off x="668825" y="1752975"/>
            <a:ext cx="7931400" cy="265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XYPN Invest constructs and manages investment models (“Model Portfolios”) through a technology solution. The Model Portfolios can be used by independent registered investment advisers (“RIAs”) that are members of XYPN, but not affiliated with the XYPN Invest. XYPN Invest manages its Model Portfolios on a discretionary basis primarily by allocating assets among various mutual funds and exchange-traded funds (“ETFs”). XYPN Invest may also allocate assets in individual debt and equity securities. While XYPN Invest will select mutual funds and ETFs for the Model Portfolios, provide guidance and information about the Model Portfolios to RIAs, RIAs are responsible for choosing the specific model and allocation for each of their Clients. </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1368500" y="982150"/>
            <a:ext cx="6479400" cy="98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Our team keeps growing!</a:t>
            </a:r>
            <a:endParaRPr sz="2800"/>
          </a:p>
        </p:txBody>
      </p:sp>
      <p:sp>
        <p:nvSpPr>
          <p:cNvPr id="97" name="Google Shape;97;p18"/>
          <p:cNvSpPr txBox="1"/>
          <p:nvPr/>
        </p:nvSpPr>
        <p:spPr>
          <a:xfrm>
            <a:off x="4864925" y="2197775"/>
            <a:ext cx="2844300" cy="1557900"/>
          </a:xfrm>
          <a:prstGeom prst="rect">
            <a:avLst/>
          </a:prstGeom>
          <a:noFill/>
          <a:ln>
            <a:noFill/>
          </a:ln>
        </p:spPr>
        <p:txBody>
          <a:bodyPr anchorCtr="0" anchor="ctr" bIns="91425" lIns="91425" spcFirstLastPara="1" rIns="91425" wrap="square" tIns="91425">
            <a:noAutofit/>
          </a:bodyPr>
          <a:lstStyle/>
          <a:p>
            <a:pPr indent="0" lvl="0" marL="0" rtl="0" algn="l">
              <a:lnSpc>
                <a:spcPct val="105000"/>
              </a:lnSpc>
              <a:spcBef>
                <a:spcPts val="0"/>
              </a:spcBef>
              <a:spcAft>
                <a:spcPts val="0"/>
              </a:spcAft>
              <a:buSzPts val="852"/>
              <a:buNone/>
            </a:pPr>
            <a:r>
              <a:rPr b="1" lang="en" sz="1552">
                <a:solidFill>
                  <a:srgbClr val="333333"/>
                </a:solidFill>
              </a:rPr>
              <a:t>Client Service Manager</a:t>
            </a:r>
            <a:endParaRPr b="1" sz="1552">
              <a:solidFill>
                <a:srgbClr val="333333"/>
              </a:solidFill>
            </a:endParaRPr>
          </a:p>
          <a:p>
            <a:pPr indent="0" lvl="0" marL="0" rtl="0" algn="l">
              <a:lnSpc>
                <a:spcPct val="105000"/>
              </a:lnSpc>
              <a:spcBef>
                <a:spcPts val="1200"/>
              </a:spcBef>
              <a:spcAft>
                <a:spcPts val="1200"/>
              </a:spcAft>
              <a:buSzPts val="852"/>
              <a:buNone/>
            </a:pPr>
            <a:r>
              <a:rPr b="1" i="1" lang="en" sz="1552">
                <a:solidFill>
                  <a:srgbClr val="333333"/>
                </a:solidFill>
              </a:rPr>
              <a:t>Starting in July!</a:t>
            </a:r>
            <a:endParaRPr b="1" i="1" sz="1552">
              <a:solidFill>
                <a:srgbClr val="333333"/>
              </a:solidFill>
            </a:endParaRPr>
          </a:p>
        </p:txBody>
      </p:sp>
      <p:cxnSp>
        <p:nvCxnSpPr>
          <p:cNvPr id="98" name="Google Shape;98;p18"/>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pic>
        <p:nvPicPr>
          <p:cNvPr id="99" name="Google Shape;99;p18"/>
          <p:cNvPicPr preferRelativeResize="0"/>
          <p:nvPr/>
        </p:nvPicPr>
        <p:blipFill>
          <a:blip r:embed="rId3">
            <a:alphaModFix/>
          </a:blip>
          <a:stretch>
            <a:fillRect/>
          </a:stretch>
        </p:blipFill>
        <p:spPr>
          <a:xfrm>
            <a:off x="2957848" y="2098458"/>
            <a:ext cx="1406425" cy="2049568"/>
          </a:xfrm>
          <a:prstGeom prst="rect">
            <a:avLst/>
          </a:prstGeom>
          <a:noFill/>
          <a:ln>
            <a:noFill/>
          </a:ln>
        </p:spPr>
      </p:pic>
      <p:pic>
        <p:nvPicPr>
          <p:cNvPr id="100" name="Google Shape;100;p18"/>
          <p:cNvPicPr preferRelativeResize="0"/>
          <p:nvPr/>
        </p:nvPicPr>
        <p:blipFill>
          <a:blip r:embed="rId4">
            <a:alphaModFix/>
          </a:blip>
          <a:stretch>
            <a:fillRect/>
          </a:stretch>
        </p:blipFill>
        <p:spPr>
          <a:xfrm>
            <a:off x="1508250" y="2139550"/>
            <a:ext cx="1336678" cy="2008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1368500" y="982150"/>
            <a:ext cx="6479400" cy="98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Schwab Updates</a:t>
            </a:r>
            <a:endParaRPr sz="2800"/>
          </a:p>
        </p:txBody>
      </p:sp>
      <p:sp>
        <p:nvSpPr>
          <p:cNvPr id="106" name="Google Shape;106;p19"/>
          <p:cNvSpPr txBox="1"/>
          <p:nvPr/>
        </p:nvSpPr>
        <p:spPr>
          <a:xfrm>
            <a:off x="1368500" y="2136650"/>
            <a:ext cx="2334000" cy="1557900"/>
          </a:xfrm>
          <a:prstGeom prst="rect">
            <a:avLst/>
          </a:prstGeom>
          <a:noFill/>
          <a:ln>
            <a:noFill/>
          </a:ln>
        </p:spPr>
        <p:txBody>
          <a:bodyPr anchorCtr="0" anchor="ctr" bIns="91425" lIns="91425" spcFirstLastPara="1" rIns="91425" wrap="square" tIns="91425">
            <a:normAutofit/>
          </a:bodyPr>
          <a:lstStyle/>
          <a:p>
            <a:pPr indent="0" lvl="0" marL="0" rtl="0" algn="l">
              <a:lnSpc>
                <a:spcPct val="115000"/>
              </a:lnSpc>
              <a:spcBef>
                <a:spcPts val="0"/>
              </a:spcBef>
              <a:spcAft>
                <a:spcPts val="1200"/>
              </a:spcAft>
              <a:buNone/>
            </a:pPr>
            <a:r>
              <a:rPr b="1" lang="en" sz="1500">
                <a:latin typeface="Open Sans"/>
                <a:ea typeface="Open Sans"/>
                <a:cs typeface="Open Sans"/>
                <a:sym typeface="Open Sans"/>
              </a:rPr>
              <a:t>N</a:t>
            </a:r>
            <a:r>
              <a:rPr b="1" lang="en" sz="1500">
                <a:latin typeface="Open Sans"/>
                <a:ea typeface="Open Sans"/>
                <a:cs typeface="Open Sans"/>
                <a:sym typeface="Open Sans"/>
              </a:rPr>
              <a:t>ew Rules for Inbound ACH</a:t>
            </a:r>
            <a:endParaRPr b="1" sz="1500">
              <a:latin typeface="Open Sans"/>
              <a:ea typeface="Open Sans"/>
              <a:cs typeface="Open Sans"/>
              <a:sym typeface="Open Sans"/>
            </a:endParaRPr>
          </a:p>
        </p:txBody>
      </p:sp>
      <p:cxnSp>
        <p:nvCxnSpPr>
          <p:cNvPr id="107" name="Google Shape;107;p19"/>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pic>
        <p:nvPicPr>
          <p:cNvPr id="108" name="Google Shape;108;p19"/>
          <p:cNvPicPr preferRelativeResize="0"/>
          <p:nvPr/>
        </p:nvPicPr>
        <p:blipFill>
          <a:blip r:embed="rId3">
            <a:alphaModFix/>
          </a:blip>
          <a:stretch>
            <a:fillRect/>
          </a:stretch>
        </p:blipFill>
        <p:spPr>
          <a:xfrm>
            <a:off x="3702625" y="1690998"/>
            <a:ext cx="4145275" cy="2534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1368500" y="982150"/>
            <a:ext cx="6479400" cy="98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Schwab Updates</a:t>
            </a:r>
            <a:endParaRPr sz="2800"/>
          </a:p>
        </p:txBody>
      </p:sp>
      <p:sp>
        <p:nvSpPr>
          <p:cNvPr id="114" name="Google Shape;114;p20"/>
          <p:cNvSpPr txBox="1"/>
          <p:nvPr/>
        </p:nvSpPr>
        <p:spPr>
          <a:xfrm>
            <a:off x="1368500" y="2136650"/>
            <a:ext cx="2334000" cy="1557900"/>
          </a:xfrm>
          <a:prstGeom prst="rect">
            <a:avLst/>
          </a:prstGeom>
          <a:noFill/>
          <a:ln>
            <a:noFill/>
          </a:ln>
        </p:spPr>
        <p:txBody>
          <a:bodyPr anchorCtr="0" anchor="ctr" bIns="91425" lIns="91425" spcFirstLastPara="1" rIns="91425" wrap="square" tIns="91425">
            <a:normAutofit/>
          </a:bodyPr>
          <a:lstStyle/>
          <a:p>
            <a:pPr indent="0" lvl="0" marL="0" rtl="0" algn="l">
              <a:lnSpc>
                <a:spcPct val="115000"/>
              </a:lnSpc>
              <a:spcBef>
                <a:spcPts val="0"/>
              </a:spcBef>
              <a:spcAft>
                <a:spcPts val="1200"/>
              </a:spcAft>
              <a:buNone/>
            </a:pPr>
            <a:r>
              <a:rPr b="1" lang="en">
                <a:latin typeface="Open Sans"/>
                <a:ea typeface="Open Sans"/>
                <a:cs typeface="Open Sans"/>
                <a:sym typeface="Open Sans"/>
              </a:rPr>
              <a:t>Processing times are speeding up! Some account types are opening in less than 24 hours!</a:t>
            </a:r>
            <a:endParaRPr b="1">
              <a:latin typeface="Open Sans"/>
              <a:ea typeface="Open Sans"/>
              <a:cs typeface="Open Sans"/>
              <a:sym typeface="Open Sans"/>
            </a:endParaRPr>
          </a:p>
        </p:txBody>
      </p:sp>
      <p:cxnSp>
        <p:nvCxnSpPr>
          <p:cNvPr id="115" name="Google Shape;115;p20"/>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pic>
        <p:nvPicPr>
          <p:cNvPr id="116" name="Google Shape;116;p20" title="Mcqueen GIF (Provided by Tenor)"/>
          <p:cNvPicPr preferRelativeResize="0"/>
          <p:nvPr/>
        </p:nvPicPr>
        <p:blipFill>
          <a:blip r:embed="rId3">
            <a:alphaModFix/>
          </a:blip>
          <a:stretch>
            <a:fillRect/>
          </a:stretch>
        </p:blipFill>
        <p:spPr>
          <a:xfrm>
            <a:off x="4256600" y="2136650"/>
            <a:ext cx="3066538" cy="1557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1368500" y="982150"/>
            <a:ext cx="6479400" cy="98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Schwab Updates</a:t>
            </a:r>
            <a:endParaRPr sz="2800"/>
          </a:p>
        </p:txBody>
      </p:sp>
      <p:sp>
        <p:nvSpPr>
          <p:cNvPr id="122" name="Google Shape;122;p21"/>
          <p:cNvSpPr txBox="1"/>
          <p:nvPr/>
        </p:nvSpPr>
        <p:spPr>
          <a:xfrm>
            <a:off x="1368500" y="2136650"/>
            <a:ext cx="2766000" cy="1557900"/>
          </a:xfrm>
          <a:prstGeom prst="rect">
            <a:avLst/>
          </a:prstGeom>
          <a:noFill/>
          <a:ln>
            <a:noFill/>
          </a:ln>
        </p:spPr>
        <p:txBody>
          <a:bodyPr anchorCtr="0" anchor="ctr" bIns="91425" lIns="91425" spcFirstLastPara="1" rIns="91425" wrap="square" tIns="91425">
            <a:normAutofit/>
          </a:bodyPr>
          <a:lstStyle/>
          <a:p>
            <a:pPr indent="0" lvl="0" marL="0" rtl="0" algn="l">
              <a:lnSpc>
                <a:spcPct val="115000"/>
              </a:lnSpc>
              <a:spcBef>
                <a:spcPts val="0"/>
              </a:spcBef>
              <a:spcAft>
                <a:spcPts val="1200"/>
              </a:spcAft>
              <a:buNone/>
            </a:pPr>
            <a:r>
              <a:rPr b="1" lang="en" sz="1500">
                <a:latin typeface="Open Sans"/>
                <a:ea typeface="Open Sans"/>
                <a:cs typeface="Open Sans"/>
                <a:sym typeface="Open Sans"/>
              </a:rPr>
              <a:t>Tax </a:t>
            </a:r>
            <a:r>
              <a:rPr b="1" lang="en" sz="1500">
                <a:latin typeface="Open Sans"/>
                <a:ea typeface="Open Sans"/>
                <a:cs typeface="Open Sans"/>
                <a:sym typeface="Open Sans"/>
              </a:rPr>
              <a:t>Withholding</a:t>
            </a:r>
            <a:r>
              <a:rPr b="1" lang="en" sz="1500">
                <a:latin typeface="Open Sans"/>
                <a:ea typeface="Open Sans"/>
                <a:cs typeface="Open Sans"/>
                <a:sym typeface="Open Sans"/>
              </a:rPr>
              <a:t> for Retirement Distributions (For most states)</a:t>
            </a:r>
            <a:endParaRPr b="1" sz="1500">
              <a:latin typeface="Open Sans"/>
              <a:ea typeface="Open Sans"/>
              <a:cs typeface="Open Sans"/>
              <a:sym typeface="Open Sans"/>
            </a:endParaRPr>
          </a:p>
        </p:txBody>
      </p:sp>
      <p:cxnSp>
        <p:nvCxnSpPr>
          <p:cNvPr id="123" name="Google Shape;123;p21"/>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pic>
        <p:nvPicPr>
          <p:cNvPr id="124" name="Google Shape;124;p21"/>
          <p:cNvPicPr preferRelativeResize="0"/>
          <p:nvPr/>
        </p:nvPicPr>
        <p:blipFill>
          <a:blip r:embed="rId3">
            <a:alphaModFix/>
          </a:blip>
          <a:stretch>
            <a:fillRect/>
          </a:stretch>
        </p:blipFill>
        <p:spPr>
          <a:xfrm>
            <a:off x="4352700" y="2346388"/>
            <a:ext cx="3133725" cy="904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1368500" y="982150"/>
            <a:ext cx="6479400" cy="98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800"/>
              <a:t>Reminder! </a:t>
            </a:r>
            <a:endParaRPr sz="2800"/>
          </a:p>
          <a:p>
            <a:pPr indent="0" lvl="0" marL="0" rtl="0" algn="l">
              <a:spcBef>
                <a:spcPts val="0"/>
              </a:spcBef>
              <a:spcAft>
                <a:spcPts val="0"/>
              </a:spcAft>
              <a:buNone/>
            </a:pPr>
            <a:r>
              <a:rPr lang="en" sz="2800"/>
              <a:t>TD Ameritrade/VEO Drawdown</a:t>
            </a:r>
            <a:endParaRPr sz="2800"/>
          </a:p>
        </p:txBody>
      </p:sp>
      <p:sp>
        <p:nvSpPr>
          <p:cNvPr id="130" name="Google Shape;130;p22"/>
          <p:cNvSpPr txBox="1"/>
          <p:nvPr/>
        </p:nvSpPr>
        <p:spPr>
          <a:xfrm>
            <a:off x="1368500" y="2197775"/>
            <a:ext cx="6231300" cy="1557900"/>
          </a:xfrm>
          <a:prstGeom prst="rect">
            <a:avLst/>
          </a:prstGeom>
          <a:noFill/>
          <a:ln>
            <a:noFill/>
          </a:ln>
        </p:spPr>
        <p:txBody>
          <a:bodyPr anchorCtr="0" anchor="ctr" bIns="91425" lIns="91425" spcFirstLastPara="1" rIns="91425" wrap="square" tIns="91425">
            <a:normAutofit fontScale="25000" lnSpcReduction="20000"/>
          </a:bodyPr>
          <a:lstStyle/>
          <a:p>
            <a:pPr indent="-331434" lvl="0" marL="457200" rtl="0" algn="l">
              <a:lnSpc>
                <a:spcPct val="150000"/>
              </a:lnSpc>
              <a:spcBef>
                <a:spcPts val="0"/>
              </a:spcBef>
              <a:spcAft>
                <a:spcPts val="0"/>
              </a:spcAft>
              <a:buClr>
                <a:srgbClr val="333333"/>
              </a:buClr>
              <a:buSzPct val="100000"/>
              <a:buChar char="●"/>
            </a:pPr>
            <a:r>
              <a:rPr b="1" lang="en" sz="6477">
                <a:solidFill>
                  <a:srgbClr val="333333"/>
                </a:solidFill>
              </a:rPr>
              <a:t>All transactions into/from TD Ameritrade Institutional accounts will be rejected beginning on July 12, 2024.</a:t>
            </a:r>
            <a:endParaRPr b="1" sz="6477">
              <a:solidFill>
                <a:srgbClr val="333333"/>
              </a:solidFill>
            </a:endParaRPr>
          </a:p>
          <a:p>
            <a:pPr indent="-331434" lvl="0" marL="457200" rtl="0" algn="l">
              <a:lnSpc>
                <a:spcPct val="150000"/>
              </a:lnSpc>
              <a:spcBef>
                <a:spcPts val="0"/>
              </a:spcBef>
              <a:spcAft>
                <a:spcPts val="0"/>
              </a:spcAft>
              <a:buClr>
                <a:srgbClr val="333333"/>
              </a:buClr>
              <a:buSzPct val="100000"/>
              <a:buChar char="●"/>
            </a:pPr>
            <a:r>
              <a:rPr b="1" lang="en" sz="6477">
                <a:solidFill>
                  <a:srgbClr val="333333"/>
                </a:solidFill>
              </a:rPr>
              <a:t>VEO One will not be available to advisors or Schwab </a:t>
            </a:r>
            <a:r>
              <a:rPr b="1" lang="en" sz="6477">
                <a:solidFill>
                  <a:srgbClr val="333333"/>
                </a:solidFill>
              </a:rPr>
              <a:t>employees as of July 22, 2024</a:t>
            </a:r>
            <a:endParaRPr b="1" sz="6477">
              <a:solidFill>
                <a:srgbClr val="333333"/>
              </a:solidFill>
            </a:endParaRPr>
          </a:p>
          <a:p>
            <a:pPr indent="0" lvl="0" marL="0" rtl="0" algn="l">
              <a:lnSpc>
                <a:spcPct val="115000"/>
              </a:lnSpc>
              <a:spcBef>
                <a:spcPts val="0"/>
              </a:spcBef>
              <a:spcAft>
                <a:spcPts val="0"/>
              </a:spcAft>
              <a:buNone/>
            </a:pPr>
            <a:r>
              <a:t/>
            </a:r>
            <a:endParaRPr sz="1700">
              <a:solidFill>
                <a:srgbClr val="333333"/>
              </a:solidFill>
            </a:endParaRPr>
          </a:p>
          <a:p>
            <a:pPr indent="0" lvl="0" marL="0" rtl="0" algn="l">
              <a:lnSpc>
                <a:spcPct val="115000"/>
              </a:lnSpc>
              <a:spcBef>
                <a:spcPts val="1200"/>
              </a:spcBef>
              <a:spcAft>
                <a:spcPts val="1200"/>
              </a:spcAft>
              <a:buNone/>
            </a:pPr>
            <a:r>
              <a:t/>
            </a:r>
            <a:endParaRPr b="1" sz="1300">
              <a:latin typeface="Open Sans"/>
              <a:ea typeface="Open Sans"/>
              <a:cs typeface="Open Sans"/>
              <a:sym typeface="Open Sans"/>
            </a:endParaRPr>
          </a:p>
        </p:txBody>
      </p:sp>
      <p:cxnSp>
        <p:nvCxnSpPr>
          <p:cNvPr id="131" name="Google Shape;131;p22"/>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1368500" y="982150"/>
            <a:ext cx="6479400" cy="98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800"/>
              <a:t>Reminder! </a:t>
            </a:r>
            <a:endParaRPr sz="2800"/>
          </a:p>
          <a:p>
            <a:pPr indent="0" lvl="0" marL="0" rtl="0" algn="l">
              <a:spcBef>
                <a:spcPts val="0"/>
              </a:spcBef>
              <a:spcAft>
                <a:spcPts val="0"/>
              </a:spcAft>
              <a:buNone/>
            </a:pPr>
            <a:r>
              <a:rPr lang="en" sz="2800"/>
              <a:t>New Phone System (Zoom Phone)</a:t>
            </a:r>
            <a:endParaRPr sz="2800"/>
          </a:p>
        </p:txBody>
      </p:sp>
      <p:sp>
        <p:nvSpPr>
          <p:cNvPr id="137" name="Google Shape;137;p23"/>
          <p:cNvSpPr txBox="1"/>
          <p:nvPr/>
        </p:nvSpPr>
        <p:spPr>
          <a:xfrm>
            <a:off x="1368500" y="2197775"/>
            <a:ext cx="4798200" cy="1557900"/>
          </a:xfrm>
          <a:prstGeom prst="rect">
            <a:avLst/>
          </a:prstGeom>
          <a:noFill/>
          <a:ln>
            <a:noFill/>
          </a:ln>
        </p:spPr>
        <p:txBody>
          <a:bodyPr anchorCtr="0" anchor="ctr" bIns="91425" lIns="91425" spcFirstLastPara="1" rIns="91425" wrap="square" tIns="91425">
            <a:noAutofit/>
          </a:bodyPr>
          <a:lstStyle/>
          <a:p>
            <a:pPr indent="0" lvl="0" marL="0" rtl="0" algn="l">
              <a:lnSpc>
                <a:spcPct val="105000"/>
              </a:lnSpc>
              <a:spcBef>
                <a:spcPts val="0"/>
              </a:spcBef>
              <a:spcAft>
                <a:spcPts val="0"/>
              </a:spcAft>
              <a:buSzPts val="852"/>
              <a:buNone/>
            </a:pPr>
            <a:r>
              <a:rPr lang="en" sz="1552">
                <a:solidFill>
                  <a:srgbClr val="333333"/>
                </a:solidFill>
              </a:rPr>
              <a:t>We changed our phone system! When you call in you will hear our main menu. </a:t>
            </a:r>
            <a:r>
              <a:rPr b="1" lang="en" sz="1552">
                <a:solidFill>
                  <a:srgbClr val="333333"/>
                </a:solidFill>
              </a:rPr>
              <a:t>Press 3</a:t>
            </a:r>
            <a:r>
              <a:rPr lang="en" sz="1552">
                <a:solidFill>
                  <a:srgbClr val="333333"/>
                </a:solidFill>
              </a:rPr>
              <a:t> </a:t>
            </a:r>
            <a:r>
              <a:rPr b="1" lang="en" sz="1552">
                <a:solidFill>
                  <a:srgbClr val="333333"/>
                </a:solidFill>
              </a:rPr>
              <a:t>for TAMP Support!</a:t>
            </a:r>
            <a:endParaRPr b="1" sz="1552">
              <a:solidFill>
                <a:srgbClr val="333333"/>
              </a:solidFill>
            </a:endParaRPr>
          </a:p>
          <a:p>
            <a:pPr indent="0" lvl="0" marL="0" rtl="0" algn="l">
              <a:lnSpc>
                <a:spcPct val="105000"/>
              </a:lnSpc>
              <a:spcBef>
                <a:spcPts val="1200"/>
              </a:spcBef>
              <a:spcAft>
                <a:spcPts val="1200"/>
              </a:spcAft>
              <a:buSzPts val="852"/>
              <a:buNone/>
            </a:pPr>
            <a:r>
              <a:rPr lang="en" sz="1552">
                <a:solidFill>
                  <a:srgbClr val="333333"/>
                </a:solidFill>
              </a:rPr>
              <a:t>*We no longer have a live receptionist, so you may be directed to our voicemail when the team is unavailable. We’ll call back as soon as we’re able!</a:t>
            </a:r>
            <a:endParaRPr sz="1552">
              <a:solidFill>
                <a:srgbClr val="333333"/>
              </a:solidFill>
            </a:endParaRPr>
          </a:p>
        </p:txBody>
      </p:sp>
      <p:cxnSp>
        <p:nvCxnSpPr>
          <p:cNvPr id="138" name="Google Shape;138;p23"/>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pic>
        <p:nvPicPr>
          <p:cNvPr id="139" name="Google Shape;139;p23"/>
          <p:cNvPicPr preferRelativeResize="0"/>
          <p:nvPr/>
        </p:nvPicPr>
        <p:blipFill>
          <a:blip r:embed="rId3">
            <a:alphaModFix/>
          </a:blip>
          <a:stretch>
            <a:fillRect/>
          </a:stretch>
        </p:blipFill>
        <p:spPr>
          <a:xfrm rot="458299">
            <a:off x="5077999" y="1507901"/>
            <a:ext cx="4268727" cy="42687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nvSpPr>
        <p:spPr>
          <a:xfrm>
            <a:off x="1168625" y="1812050"/>
            <a:ext cx="5294700" cy="3687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SzPts val="1100"/>
              <a:buNone/>
            </a:pPr>
            <a:r>
              <a:rPr lang="en" sz="1800">
                <a:solidFill>
                  <a:srgbClr val="333333"/>
                </a:solidFill>
                <a:latin typeface="Work Sans Black"/>
                <a:ea typeface="Work Sans Black"/>
                <a:cs typeface="Work Sans Black"/>
                <a:sym typeface="Work Sans Black"/>
              </a:rPr>
              <a:t>Quarterly Market Review</a:t>
            </a:r>
            <a:endParaRPr sz="1200">
              <a:solidFill>
                <a:srgbClr val="333333"/>
              </a:solidFill>
              <a:latin typeface="Work Sans"/>
              <a:ea typeface="Work Sans"/>
              <a:cs typeface="Work Sans"/>
              <a:sym typeface="Work Sans"/>
            </a:endParaRPr>
          </a:p>
          <a:p>
            <a:pPr indent="0" lvl="0" marL="0" marR="0" rtl="0" algn="l">
              <a:lnSpc>
                <a:spcPct val="115000"/>
              </a:lnSpc>
              <a:spcBef>
                <a:spcPts val="0"/>
              </a:spcBef>
              <a:spcAft>
                <a:spcPts val="0"/>
              </a:spcAft>
              <a:buSzPts val="1100"/>
              <a:buNone/>
            </a:pPr>
            <a:r>
              <a:rPr lang="en">
                <a:solidFill>
                  <a:srgbClr val="333333"/>
                </a:solidFill>
                <a:latin typeface="Work Sans Black"/>
                <a:ea typeface="Work Sans Black"/>
                <a:cs typeface="Work Sans Black"/>
                <a:sym typeface="Work Sans Black"/>
              </a:rPr>
              <a:t>Tuesday, July 16th | </a:t>
            </a:r>
            <a:r>
              <a:rPr lang="en" u="sng">
                <a:solidFill>
                  <a:schemeClr val="hlink"/>
                </a:solidFill>
                <a:latin typeface="Work Sans Black"/>
                <a:ea typeface="Work Sans Black"/>
                <a:cs typeface="Work Sans Black"/>
                <a:sym typeface="Work Sans Black"/>
                <a:hlinkClick r:id="rId3"/>
              </a:rPr>
              <a:t>Register Here!</a:t>
            </a:r>
            <a:endParaRPr sz="1900">
              <a:solidFill>
                <a:srgbClr val="333333"/>
              </a:solidFill>
              <a:latin typeface="Work Sans Black"/>
              <a:ea typeface="Work Sans Black"/>
              <a:cs typeface="Work Sans Black"/>
              <a:sym typeface="Work Sans Black"/>
            </a:endParaRPr>
          </a:p>
        </p:txBody>
      </p:sp>
      <p:sp>
        <p:nvSpPr>
          <p:cNvPr id="145" name="Google Shape;145;p24"/>
          <p:cNvSpPr/>
          <p:nvPr/>
        </p:nvSpPr>
        <p:spPr>
          <a:xfrm>
            <a:off x="587985" y="173585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46" name="Google Shape;146;p24"/>
          <p:cNvSpPr txBox="1"/>
          <p:nvPr/>
        </p:nvSpPr>
        <p:spPr>
          <a:xfrm>
            <a:off x="761513" y="184310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1</a:t>
            </a:r>
            <a:endParaRPr sz="1600">
              <a:solidFill>
                <a:srgbClr val="333333"/>
              </a:solidFill>
              <a:latin typeface="Work Sans ExtraBold"/>
              <a:ea typeface="Work Sans ExtraBold"/>
              <a:cs typeface="Work Sans ExtraBold"/>
              <a:sym typeface="Work Sans ExtraBold"/>
            </a:endParaRPr>
          </a:p>
        </p:txBody>
      </p:sp>
      <p:sp>
        <p:nvSpPr>
          <p:cNvPr id="147" name="Google Shape;147;p24"/>
          <p:cNvSpPr txBox="1"/>
          <p:nvPr>
            <p:ph type="title"/>
          </p:nvPr>
        </p:nvSpPr>
        <p:spPr>
          <a:xfrm>
            <a:off x="553150" y="854850"/>
            <a:ext cx="7919400" cy="8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Important Dates</a:t>
            </a:r>
            <a:endParaRPr/>
          </a:p>
        </p:txBody>
      </p:sp>
      <p:pic>
        <p:nvPicPr>
          <p:cNvPr id="148" name="Google Shape;148;p24"/>
          <p:cNvPicPr preferRelativeResize="0"/>
          <p:nvPr/>
        </p:nvPicPr>
        <p:blipFill>
          <a:blip r:embed="rId4">
            <a:alphaModFix/>
          </a:blip>
          <a:stretch>
            <a:fillRect/>
          </a:stretch>
        </p:blipFill>
        <p:spPr>
          <a:xfrm>
            <a:off x="5961750" y="1273375"/>
            <a:ext cx="3102750" cy="3102750"/>
          </a:xfrm>
          <a:prstGeom prst="rect">
            <a:avLst/>
          </a:prstGeom>
          <a:noFill/>
          <a:ln>
            <a:noFill/>
          </a:ln>
        </p:spPr>
      </p:pic>
      <p:pic>
        <p:nvPicPr>
          <p:cNvPr id="149" name="Google Shape;149;p24"/>
          <p:cNvPicPr preferRelativeResize="0"/>
          <p:nvPr/>
        </p:nvPicPr>
        <p:blipFill>
          <a:blip r:embed="rId5">
            <a:alphaModFix/>
          </a:blip>
          <a:stretch>
            <a:fillRect/>
          </a:stretch>
        </p:blipFill>
        <p:spPr>
          <a:xfrm>
            <a:off x="7383570" y="2024925"/>
            <a:ext cx="427081" cy="460800"/>
          </a:xfrm>
          <a:prstGeom prst="rect">
            <a:avLst/>
          </a:prstGeom>
          <a:noFill/>
          <a:ln>
            <a:noFill/>
          </a:ln>
        </p:spPr>
      </p:pic>
      <p:sp>
        <p:nvSpPr>
          <p:cNvPr id="150" name="Google Shape;150;p24"/>
          <p:cNvSpPr/>
          <p:nvPr/>
        </p:nvSpPr>
        <p:spPr>
          <a:xfrm>
            <a:off x="587985" y="2502138"/>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51" name="Google Shape;151;p24"/>
          <p:cNvSpPr txBox="1"/>
          <p:nvPr/>
        </p:nvSpPr>
        <p:spPr>
          <a:xfrm>
            <a:off x="761513" y="2609388"/>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2</a:t>
            </a:r>
            <a:endParaRPr sz="1600">
              <a:solidFill>
                <a:srgbClr val="333333"/>
              </a:solidFill>
              <a:latin typeface="Work Sans ExtraBold"/>
              <a:ea typeface="Work Sans ExtraBold"/>
              <a:cs typeface="Work Sans ExtraBold"/>
              <a:sym typeface="Work Sans ExtraBold"/>
            </a:endParaRPr>
          </a:p>
        </p:txBody>
      </p:sp>
      <p:sp>
        <p:nvSpPr>
          <p:cNvPr id="152" name="Google Shape;152;p24"/>
          <p:cNvSpPr txBox="1"/>
          <p:nvPr/>
        </p:nvSpPr>
        <p:spPr>
          <a:xfrm>
            <a:off x="1098050" y="2501700"/>
            <a:ext cx="4611600" cy="71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333333"/>
                </a:solidFill>
                <a:latin typeface="Work Sans Black"/>
                <a:ea typeface="Work Sans Black"/>
                <a:cs typeface="Work Sans Black"/>
                <a:sym typeface="Work Sans Black"/>
              </a:rPr>
              <a:t>Jeff Snodgrass: 5-Year Sabbatical</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None/>
            </a:pPr>
            <a:r>
              <a:rPr lang="en">
                <a:solidFill>
                  <a:srgbClr val="333333"/>
                </a:solidFill>
                <a:latin typeface="Work Sans Black"/>
                <a:ea typeface="Work Sans Black"/>
                <a:cs typeface="Work Sans Black"/>
                <a:sym typeface="Work Sans Black"/>
              </a:rPr>
              <a:t>July 15 - August 9, 2024</a:t>
            </a:r>
            <a:endParaRPr/>
          </a:p>
        </p:txBody>
      </p:sp>
      <p:sp>
        <p:nvSpPr>
          <p:cNvPr id="153" name="Google Shape;153;p24"/>
          <p:cNvSpPr txBox="1"/>
          <p:nvPr/>
        </p:nvSpPr>
        <p:spPr>
          <a:xfrm>
            <a:off x="2864250" y="3445400"/>
            <a:ext cx="36765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dk2"/>
                </a:solidFill>
                <a:latin typeface="Work Sans"/>
                <a:ea typeface="Work Sans"/>
                <a:cs typeface="Work Sans"/>
                <a:sym typeface="Work Sans"/>
              </a:rPr>
              <a:t>Reminder:</a:t>
            </a:r>
            <a:r>
              <a:rPr lang="en" sz="1300">
                <a:solidFill>
                  <a:schemeClr val="dk2"/>
                </a:solidFill>
                <a:latin typeface="Work Sans"/>
                <a:ea typeface="Work Sans"/>
                <a:cs typeface="Work Sans"/>
                <a:sym typeface="Work Sans"/>
              </a:rPr>
              <a:t> The best way to contact us via email is to use our team inbox:</a:t>
            </a:r>
            <a:endParaRPr sz="1300">
              <a:solidFill>
                <a:schemeClr val="dk2"/>
              </a:solidFill>
              <a:latin typeface="Work Sans"/>
              <a:ea typeface="Work Sans"/>
              <a:cs typeface="Work Sans"/>
              <a:sym typeface="Work Sans"/>
            </a:endParaRPr>
          </a:p>
          <a:p>
            <a:pPr indent="0" lvl="0" marL="0" rtl="0" algn="l">
              <a:spcBef>
                <a:spcPts val="0"/>
              </a:spcBef>
              <a:spcAft>
                <a:spcPts val="0"/>
              </a:spcAft>
              <a:buNone/>
            </a:pPr>
            <a:r>
              <a:rPr lang="en" sz="1300">
                <a:solidFill>
                  <a:schemeClr val="dk2"/>
                </a:solidFill>
                <a:latin typeface="Work Sans"/>
                <a:ea typeface="Work Sans"/>
                <a:cs typeface="Work Sans"/>
                <a:sym typeface="Work Sans"/>
              </a:rPr>
              <a:t>support@xyinvestmentsolutions.com</a:t>
            </a:r>
            <a:endParaRPr sz="1300">
              <a:solidFill>
                <a:schemeClr val="dk2"/>
              </a:solidFill>
              <a:latin typeface="Work Sans"/>
              <a:ea typeface="Work Sans"/>
              <a:cs typeface="Work Sans"/>
              <a:sym typeface="Work Sans"/>
            </a:endParaRPr>
          </a:p>
        </p:txBody>
      </p:sp>
      <p:sp>
        <p:nvSpPr>
          <p:cNvPr id="154" name="Google Shape;154;p24"/>
          <p:cNvSpPr/>
          <p:nvPr/>
        </p:nvSpPr>
        <p:spPr>
          <a:xfrm rot="2422997">
            <a:off x="2130690" y="3324205"/>
            <a:ext cx="838095" cy="419048"/>
          </a:xfrm>
          <a:prstGeom prst="stripedRightArrow">
            <a:avLst>
              <a:gd fmla="val 50000" name="adj1"/>
              <a:gd fmla="val 50000" name="adj2"/>
            </a:avLst>
          </a:prstGeom>
          <a:solidFill>
            <a:srgbClr val="B7DD7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txBox="1"/>
          <p:nvPr>
            <p:ph type="title"/>
          </p:nvPr>
        </p:nvSpPr>
        <p:spPr>
          <a:xfrm>
            <a:off x="1484475" y="1302800"/>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June</a:t>
            </a:r>
            <a:r>
              <a:rPr lang="en" sz="3130"/>
              <a:t> Growth Award Winner</a:t>
            </a:r>
            <a:endParaRPr sz="3130"/>
          </a:p>
        </p:txBody>
      </p:sp>
      <p:cxnSp>
        <p:nvCxnSpPr>
          <p:cNvPr id="160" name="Google Shape;160;p25"/>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61" name="Google Shape;161;p25"/>
          <p:cNvSpPr txBox="1"/>
          <p:nvPr/>
        </p:nvSpPr>
        <p:spPr>
          <a:xfrm>
            <a:off x="1368500" y="2197775"/>
            <a:ext cx="5691600" cy="155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sz="1300">
                <a:latin typeface="Open Sans"/>
                <a:ea typeface="Open Sans"/>
                <a:cs typeface="Open Sans"/>
                <a:sym typeface="Open Sans"/>
              </a:rPr>
              <a:t>Cynthia Meyer, owner of Real Life Planning, is a back-to-back winner for both May and June. Cynthia had the highest net new assets, month over month. Congrats, Cynthia!</a:t>
            </a:r>
            <a:endParaRPr sz="1300">
              <a:latin typeface="Open Sans"/>
              <a:ea typeface="Open Sans"/>
              <a:cs typeface="Open Sans"/>
              <a:sym typeface="Open Sans"/>
            </a:endParaRPr>
          </a:p>
        </p:txBody>
      </p:sp>
      <p:pic>
        <p:nvPicPr>
          <p:cNvPr id="162" name="Google Shape;162;p25"/>
          <p:cNvPicPr preferRelativeResize="0"/>
          <p:nvPr/>
        </p:nvPicPr>
        <p:blipFill>
          <a:blip r:embed="rId3">
            <a:alphaModFix/>
          </a:blip>
          <a:stretch>
            <a:fillRect/>
          </a:stretch>
        </p:blipFill>
        <p:spPr>
          <a:xfrm>
            <a:off x="5287150" y="3404050"/>
            <a:ext cx="2380050" cy="696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