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Work Sans Medium"/>
      <p:regular r:id="rId14"/>
      <p:bold r:id="rId15"/>
      <p:italic r:id="rId16"/>
      <p:boldItalic r:id="rId17"/>
    </p:embeddedFont>
    <p:embeddedFont>
      <p:font typeface="Work Sans Black"/>
      <p:bold r:id="rId18"/>
      <p:boldItalic r:id="rId19"/>
    </p:embeddedFont>
    <p:embeddedFont>
      <p:font typeface="Work Sans ExtraBold"/>
      <p:bold r:id="rId20"/>
      <p:boldItalic r:id="rId21"/>
    </p:embeddedFont>
    <p:embeddedFont>
      <p:font typeface="Work Sans Light"/>
      <p:regular r:id="rId22"/>
      <p:bold r:id="rId23"/>
      <p:italic r:id="rId24"/>
      <p:boldItalic r:id="rId25"/>
    </p:embeddedFont>
    <p:embeddedFont>
      <p:font typeface="Work Sans"/>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ExtraBold-bold.fntdata"/><Relationship Id="rId22" Type="http://schemas.openxmlformats.org/officeDocument/2006/relationships/font" Target="fonts/WorkSansLight-regular.fntdata"/><Relationship Id="rId21" Type="http://schemas.openxmlformats.org/officeDocument/2006/relationships/font" Target="fonts/WorkSansExtraBold-boldItalic.fntdata"/><Relationship Id="rId24" Type="http://schemas.openxmlformats.org/officeDocument/2006/relationships/font" Target="fonts/WorkSansLight-italic.fntdata"/><Relationship Id="rId23" Type="http://schemas.openxmlformats.org/officeDocument/2006/relationships/font" Target="fonts/WorkSans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regular.fntdata"/><Relationship Id="rId25" Type="http://schemas.openxmlformats.org/officeDocument/2006/relationships/font" Target="fonts/WorkSansLight-boldItalic.fntdata"/><Relationship Id="rId28" Type="http://schemas.openxmlformats.org/officeDocument/2006/relationships/font" Target="fonts/WorkSans-italic.fntdata"/><Relationship Id="rId27" Type="http://schemas.openxmlformats.org/officeDocument/2006/relationships/font" Target="fonts/Work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WorkSansMedium-bold.fntdata"/><Relationship Id="rId14" Type="http://schemas.openxmlformats.org/officeDocument/2006/relationships/font" Target="fonts/WorkSansMedium-regular.fntdata"/><Relationship Id="rId17" Type="http://schemas.openxmlformats.org/officeDocument/2006/relationships/font" Target="fonts/WorkSansMedium-boldItalic.fntdata"/><Relationship Id="rId16" Type="http://schemas.openxmlformats.org/officeDocument/2006/relationships/font" Target="fonts/WorkSansMedium-italic.fntdata"/><Relationship Id="rId19" Type="http://schemas.openxmlformats.org/officeDocument/2006/relationships/font" Target="fonts/WorkSansBlack-boldItalic.fntdata"/><Relationship Id="rId18" Type="http://schemas.openxmlformats.org/officeDocument/2006/relationships/font" Target="fonts/WorkSans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b7cbd5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b7cbd5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5136dee7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e5136dee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5136dee7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e5136dee7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657706e7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657706e7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544e25c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544e25c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p>
          <a:p>
            <a:pPr indent="0" lvl="0" marL="0" rtl="0" algn="l">
              <a:lnSpc>
                <a:spcPct val="90000"/>
              </a:lnSpc>
              <a:spcBef>
                <a:spcPts val="0"/>
              </a:spcBef>
              <a:spcAft>
                <a:spcPts val="0"/>
              </a:spcAft>
              <a:buNone/>
            </a:pPr>
            <a:r>
              <a:rPr lang="en" sz="3200"/>
              <a:t>June 12</a:t>
            </a:r>
            <a:r>
              <a:rPr lang="en" sz="3200"/>
              <a:t>, 2024</a:t>
            </a:r>
            <a:endParaRPr sz="3200"/>
          </a:p>
        </p:txBody>
      </p:sp>
      <p:pic>
        <p:nvPicPr>
          <p:cNvPr id="90" name="Google Shape;90;p17"/>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91" name="Google Shape;91;p17"/>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TD Ameritrade/VEO Drawdown</a:t>
            </a:r>
            <a:endParaRPr sz="2800"/>
          </a:p>
        </p:txBody>
      </p:sp>
      <p:sp>
        <p:nvSpPr>
          <p:cNvPr id="97" name="Google Shape;97;p18"/>
          <p:cNvSpPr txBox="1"/>
          <p:nvPr/>
        </p:nvSpPr>
        <p:spPr>
          <a:xfrm>
            <a:off x="1368500" y="2197775"/>
            <a:ext cx="6231300" cy="1557900"/>
          </a:xfrm>
          <a:prstGeom prst="rect">
            <a:avLst/>
          </a:prstGeom>
          <a:noFill/>
          <a:ln>
            <a:noFill/>
          </a:ln>
        </p:spPr>
        <p:txBody>
          <a:bodyPr anchorCtr="0" anchor="ctr" bIns="91425" lIns="91425" spcFirstLastPara="1" rIns="91425" wrap="square" tIns="91425">
            <a:normAutofit fontScale="25000" lnSpcReduction="20000"/>
          </a:bodyPr>
          <a:lstStyle/>
          <a:p>
            <a:pPr indent="-331434" lvl="0" marL="457200" rtl="0" algn="l">
              <a:lnSpc>
                <a:spcPct val="150000"/>
              </a:lnSpc>
              <a:spcBef>
                <a:spcPts val="0"/>
              </a:spcBef>
              <a:spcAft>
                <a:spcPts val="0"/>
              </a:spcAft>
              <a:buClr>
                <a:srgbClr val="333333"/>
              </a:buClr>
              <a:buSzPct val="100000"/>
              <a:buChar char="●"/>
            </a:pPr>
            <a:r>
              <a:rPr b="1" lang="en" sz="6477">
                <a:solidFill>
                  <a:srgbClr val="333333"/>
                </a:solidFill>
              </a:rPr>
              <a:t>All transactions into/from TD Ameritrade Institutional accounts will be rejected beginning on July 12, 2024.</a:t>
            </a:r>
            <a:endParaRPr b="1" sz="6477">
              <a:solidFill>
                <a:srgbClr val="333333"/>
              </a:solidFill>
            </a:endParaRPr>
          </a:p>
          <a:p>
            <a:pPr indent="-331434" lvl="0" marL="457200" rtl="0" algn="l">
              <a:lnSpc>
                <a:spcPct val="150000"/>
              </a:lnSpc>
              <a:spcBef>
                <a:spcPts val="0"/>
              </a:spcBef>
              <a:spcAft>
                <a:spcPts val="0"/>
              </a:spcAft>
              <a:buClr>
                <a:srgbClr val="333333"/>
              </a:buClr>
              <a:buSzPct val="100000"/>
              <a:buChar char="●"/>
            </a:pPr>
            <a:r>
              <a:rPr b="1" lang="en" sz="6477">
                <a:solidFill>
                  <a:srgbClr val="333333"/>
                </a:solidFill>
              </a:rPr>
              <a:t>VEO One will not be available to advisors or Schwab </a:t>
            </a:r>
            <a:r>
              <a:rPr b="1" lang="en" sz="6477">
                <a:solidFill>
                  <a:srgbClr val="333333"/>
                </a:solidFill>
              </a:rPr>
              <a:t>employees as of July 22, 2024</a:t>
            </a:r>
            <a:endParaRPr b="1" sz="6477">
              <a:solidFill>
                <a:srgbClr val="333333"/>
              </a:solidFill>
            </a:endParaRPr>
          </a:p>
          <a:p>
            <a:pPr indent="0" lvl="0" marL="0" rtl="0" algn="l">
              <a:lnSpc>
                <a:spcPct val="115000"/>
              </a:lnSpc>
              <a:spcBef>
                <a:spcPts val="0"/>
              </a:spcBef>
              <a:spcAft>
                <a:spcPts val="0"/>
              </a:spcAft>
              <a:buNone/>
            </a:pPr>
            <a:r>
              <a:t/>
            </a:r>
            <a:endParaRPr sz="1700">
              <a:solidFill>
                <a:srgbClr val="333333"/>
              </a:solidFill>
            </a:endParaRPr>
          </a:p>
          <a:p>
            <a:pPr indent="0" lvl="0" marL="0" rtl="0" algn="l">
              <a:lnSpc>
                <a:spcPct val="115000"/>
              </a:lnSpc>
              <a:spcBef>
                <a:spcPts val="1200"/>
              </a:spcBef>
              <a:spcAft>
                <a:spcPts val="1200"/>
              </a:spcAft>
              <a:buNone/>
            </a:pPr>
            <a:r>
              <a:t/>
            </a:r>
            <a:endParaRPr b="1" sz="1300">
              <a:latin typeface="Open Sans"/>
              <a:ea typeface="Open Sans"/>
              <a:cs typeface="Open Sans"/>
              <a:sym typeface="Open Sans"/>
            </a:endParaRPr>
          </a:p>
        </p:txBody>
      </p:sp>
      <p:cxnSp>
        <p:nvCxnSpPr>
          <p:cNvPr id="98" name="Google Shape;98;p18"/>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New Phone System (Zoom Phone)</a:t>
            </a:r>
            <a:endParaRPr sz="2800"/>
          </a:p>
        </p:txBody>
      </p:sp>
      <p:sp>
        <p:nvSpPr>
          <p:cNvPr id="104" name="Google Shape;104;p19"/>
          <p:cNvSpPr txBox="1"/>
          <p:nvPr/>
        </p:nvSpPr>
        <p:spPr>
          <a:xfrm>
            <a:off x="1368500" y="2197775"/>
            <a:ext cx="4798200" cy="1557900"/>
          </a:xfrm>
          <a:prstGeom prst="rect">
            <a:avLst/>
          </a:prstGeom>
          <a:noFill/>
          <a:ln>
            <a:noFill/>
          </a:ln>
        </p:spPr>
        <p:txBody>
          <a:bodyPr anchorCtr="0" anchor="ctr" bIns="91425" lIns="91425" spcFirstLastPara="1" rIns="91425" wrap="square" tIns="91425">
            <a:noAutofit/>
          </a:bodyPr>
          <a:lstStyle/>
          <a:p>
            <a:pPr indent="0" lvl="0" marL="0" rtl="0" algn="l">
              <a:lnSpc>
                <a:spcPct val="105000"/>
              </a:lnSpc>
              <a:spcBef>
                <a:spcPts val="0"/>
              </a:spcBef>
              <a:spcAft>
                <a:spcPts val="0"/>
              </a:spcAft>
              <a:buSzPts val="852"/>
              <a:buNone/>
            </a:pPr>
            <a:r>
              <a:rPr lang="en" sz="1552">
                <a:solidFill>
                  <a:srgbClr val="333333"/>
                </a:solidFill>
              </a:rPr>
              <a:t>We changed our phone system! When you call in you will hear our main menu. </a:t>
            </a:r>
            <a:r>
              <a:rPr b="1" lang="en" sz="1552">
                <a:solidFill>
                  <a:srgbClr val="333333"/>
                </a:solidFill>
              </a:rPr>
              <a:t>Press 3</a:t>
            </a:r>
            <a:r>
              <a:rPr lang="en" sz="1552">
                <a:solidFill>
                  <a:srgbClr val="333333"/>
                </a:solidFill>
              </a:rPr>
              <a:t> </a:t>
            </a:r>
            <a:r>
              <a:rPr b="1" lang="en" sz="1552">
                <a:solidFill>
                  <a:srgbClr val="333333"/>
                </a:solidFill>
              </a:rPr>
              <a:t>for TAMP Support!</a:t>
            </a:r>
            <a:endParaRPr b="1" sz="1552">
              <a:solidFill>
                <a:srgbClr val="333333"/>
              </a:solidFill>
            </a:endParaRPr>
          </a:p>
          <a:p>
            <a:pPr indent="0" lvl="0" marL="0" rtl="0" algn="l">
              <a:lnSpc>
                <a:spcPct val="105000"/>
              </a:lnSpc>
              <a:spcBef>
                <a:spcPts val="1200"/>
              </a:spcBef>
              <a:spcAft>
                <a:spcPts val="1200"/>
              </a:spcAft>
              <a:buSzPts val="852"/>
              <a:buNone/>
            </a:pPr>
            <a:r>
              <a:rPr lang="en" sz="1552">
                <a:solidFill>
                  <a:srgbClr val="333333"/>
                </a:solidFill>
              </a:rPr>
              <a:t>*We no longer have a live receptionist, so you may be directed to our voicemail when the team is unavailable. We’ll call back as soon as we’re able!</a:t>
            </a:r>
            <a:endParaRPr sz="1552">
              <a:solidFill>
                <a:srgbClr val="333333"/>
              </a:solidFill>
            </a:endParaRPr>
          </a:p>
        </p:txBody>
      </p:sp>
      <p:cxnSp>
        <p:nvCxnSpPr>
          <p:cNvPr id="105" name="Google Shape;105;p19"/>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106" name="Google Shape;106;p19"/>
          <p:cNvPicPr preferRelativeResize="0"/>
          <p:nvPr/>
        </p:nvPicPr>
        <p:blipFill>
          <a:blip r:embed="rId3">
            <a:alphaModFix/>
          </a:blip>
          <a:stretch>
            <a:fillRect/>
          </a:stretch>
        </p:blipFill>
        <p:spPr>
          <a:xfrm rot="458299">
            <a:off x="5077999" y="1507901"/>
            <a:ext cx="4268727" cy="42687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Our team keeps growing!</a:t>
            </a:r>
            <a:endParaRPr sz="2800"/>
          </a:p>
        </p:txBody>
      </p:sp>
      <p:sp>
        <p:nvSpPr>
          <p:cNvPr id="112" name="Google Shape;112;p20"/>
          <p:cNvSpPr txBox="1"/>
          <p:nvPr/>
        </p:nvSpPr>
        <p:spPr>
          <a:xfrm>
            <a:off x="1368500" y="2197775"/>
            <a:ext cx="4798200" cy="1557900"/>
          </a:xfrm>
          <a:prstGeom prst="rect">
            <a:avLst/>
          </a:prstGeom>
          <a:noFill/>
          <a:ln>
            <a:noFill/>
          </a:ln>
        </p:spPr>
        <p:txBody>
          <a:bodyPr anchorCtr="0" anchor="ctr" bIns="91425" lIns="91425" spcFirstLastPara="1" rIns="91425" wrap="square" tIns="91425">
            <a:noAutofit/>
          </a:bodyPr>
          <a:lstStyle/>
          <a:p>
            <a:pPr indent="0" lvl="0" marL="0" rtl="0" algn="l">
              <a:lnSpc>
                <a:spcPct val="105000"/>
              </a:lnSpc>
              <a:spcBef>
                <a:spcPts val="0"/>
              </a:spcBef>
              <a:spcAft>
                <a:spcPts val="0"/>
              </a:spcAft>
              <a:buSzPts val="852"/>
              <a:buNone/>
            </a:pPr>
            <a:r>
              <a:rPr b="1" lang="en" sz="1552">
                <a:solidFill>
                  <a:srgbClr val="333333"/>
                </a:solidFill>
              </a:rPr>
              <a:t>Onboarding Manager - Welcome to Joe Reidy!</a:t>
            </a:r>
            <a:endParaRPr b="1" sz="1552">
              <a:solidFill>
                <a:srgbClr val="333333"/>
              </a:solidFill>
            </a:endParaRPr>
          </a:p>
          <a:p>
            <a:pPr indent="0" lvl="0" marL="0" rtl="0" algn="l">
              <a:lnSpc>
                <a:spcPct val="105000"/>
              </a:lnSpc>
              <a:spcBef>
                <a:spcPts val="1200"/>
              </a:spcBef>
              <a:spcAft>
                <a:spcPts val="0"/>
              </a:spcAft>
              <a:buSzPts val="852"/>
              <a:buNone/>
            </a:pPr>
            <a:r>
              <a:rPr b="1" lang="en" sz="1552">
                <a:solidFill>
                  <a:srgbClr val="333333"/>
                </a:solidFill>
              </a:rPr>
              <a:t>Trading Specialist - Starting in June!</a:t>
            </a:r>
            <a:endParaRPr b="1" sz="1552">
              <a:solidFill>
                <a:srgbClr val="333333"/>
              </a:solidFill>
            </a:endParaRPr>
          </a:p>
          <a:p>
            <a:pPr indent="0" lvl="0" marL="0" rtl="0" algn="l">
              <a:lnSpc>
                <a:spcPct val="105000"/>
              </a:lnSpc>
              <a:spcBef>
                <a:spcPts val="1200"/>
              </a:spcBef>
              <a:spcAft>
                <a:spcPts val="0"/>
              </a:spcAft>
              <a:buSzPts val="852"/>
              <a:buNone/>
            </a:pPr>
            <a:r>
              <a:rPr b="1" lang="en" sz="1552">
                <a:solidFill>
                  <a:srgbClr val="333333"/>
                </a:solidFill>
              </a:rPr>
              <a:t>CCO - Starting in June!</a:t>
            </a:r>
            <a:endParaRPr b="1" sz="1552">
              <a:solidFill>
                <a:srgbClr val="333333"/>
              </a:solidFill>
            </a:endParaRPr>
          </a:p>
          <a:p>
            <a:pPr indent="0" lvl="0" marL="0" rtl="0" algn="l">
              <a:lnSpc>
                <a:spcPct val="105000"/>
              </a:lnSpc>
              <a:spcBef>
                <a:spcPts val="1200"/>
              </a:spcBef>
              <a:spcAft>
                <a:spcPts val="1200"/>
              </a:spcAft>
              <a:buSzPts val="852"/>
              <a:buNone/>
            </a:pPr>
            <a:r>
              <a:rPr b="1" lang="en" sz="1552">
                <a:solidFill>
                  <a:srgbClr val="333333"/>
                </a:solidFill>
              </a:rPr>
              <a:t>Client Service Manager - Now hiring!</a:t>
            </a:r>
            <a:endParaRPr b="1" sz="1552">
              <a:solidFill>
                <a:srgbClr val="333333"/>
              </a:solidFill>
            </a:endParaRPr>
          </a:p>
        </p:txBody>
      </p:sp>
      <p:cxnSp>
        <p:nvCxnSpPr>
          <p:cNvPr id="113" name="Google Shape;113;p20"/>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114" name="Google Shape;114;p20"/>
          <p:cNvPicPr preferRelativeResize="0"/>
          <p:nvPr/>
        </p:nvPicPr>
        <p:blipFill>
          <a:blip r:embed="rId3">
            <a:alphaModFix/>
          </a:blip>
          <a:stretch>
            <a:fillRect/>
          </a:stretch>
        </p:blipFill>
        <p:spPr>
          <a:xfrm>
            <a:off x="5926125" y="2197775"/>
            <a:ext cx="2672499" cy="2672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Juneteenth - Office Closed</a:t>
            </a:r>
            <a:endParaRPr sz="12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Wednesday, June 19th</a:t>
            </a:r>
            <a:endParaRPr sz="1900">
              <a:solidFill>
                <a:srgbClr val="333333"/>
              </a:solidFill>
              <a:latin typeface="Work Sans Black"/>
              <a:ea typeface="Work Sans Black"/>
              <a:cs typeface="Work Sans Black"/>
              <a:sym typeface="Work Sans Black"/>
            </a:endParaRPr>
          </a:p>
        </p:txBody>
      </p:sp>
      <p:sp>
        <p:nvSpPr>
          <p:cNvPr id="120" name="Google Shape;120;p21"/>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1" name="Google Shape;121;p21"/>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22" name="Google Shape;122;p21"/>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23" name="Google Shape;123;p21"/>
          <p:cNvPicPr preferRelativeResize="0"/>
          <p:nvPr/>
        </p:nvPicPr>
        <p:blipFill>
          <a:blip r:embed="rId3">
            <a:alphaModFix/>
          </a:blip>
          <a:stretch>
            <a:fillRect/>
          </a:stretch>
        </p:blipFill>
        <p:spPr>
          <a:xfrm>
            <a:off x="5987950" y="1255925"/>
            <a:ext cx="3102750" cy="3102750"/>
          </a:xfrm>
          <a:prstGeom prst="rect">
            <a:avLst/>
          </a:prstGeom>
          <a:noFill/>
          <a:ln>
            <a:noFill/>
          </a:ln>
        </p:spPr>
      </p:pic>
      <p:pic>
        <p:nvPicPr>
          <p:cNvPr id="124" name="Google Shape;124;p21"/>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25" name="Google Shape;125;p21"/>
          <p:cNvSpPr/>
          <p:nvPr/>
        </p:nvSpPr>
        <p:spPr>
          <a:xfrm>
            <a:off x="587985" y="2502138"/>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6" name="Google Shape;126;p21"/>
          <p:cNvSpPr txBox="1"/>
          <p:nvPr/>
        </p:nvSpPr>
        <p:spPr>
          <a:xfrm>
            <a:off x="761513" y="2609388"/>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27" name="Google Shape;127;p21"/>
          <p:cNvSpPr txBox="1"/>
          <p:nvPr/>
        </p:nvSpPr>
        <p:spPr>
          <a:xfrm>
            <a:off x="1098050" y="2501700"/>
            <a:ext cx="4611600" cy="102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Independence</a:t>
            </a:r>
            <a:r>
              <a:rPr lang="en" sz="1800">
                <a:solidFill>
                  <a:srgbClr val="333333"/>
                </a:solidFill>
                <a:latin typeface="Work Sans Black"/>
                <a:ea typeface="Work Sans Black"/>
                <a:cs typeface="Work Sans Black"/>
                <a:sym typeface="Work Sans Black"/>
              </a:rPr>
              <a:t> Day - Office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Thursday, July 4th</a:t>
            </a:r>
            <a:endParaRPr sz="19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 </a:t>
            </a:r>
            <a:endParaRPr/>
          </a:p>
        </p:txBody>
      </p:sp>
      <p:sp>
        <p:nvSpPr>
          <p:cNvPr id="128" name="Google Shape;128;p21"/>
          <p:cNvSpPr/>
          <p:nvPr/>
        </p:nvSpPr>
        <p:spPr>
          <a:xfrm>
            <a:off x="587985" y="32843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9" name="Google Shape;129;p21"/>
          <p:cNvSpPr txBox="1"/>
          <p:nvPr/>
        </p:nvSpPr>
        <p:spPr>
          <a:xfrm>
            <a:off x="761513" y="33915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130" name="Google Shape;130;p21"/>
          <p:cNvSpPr txBox="1"/>
          <p:nvPr/>
        </p:nvSpPr>
        <p:spPr>
          <a:xfrm>
            <a:off x="1048775" y="3284325"/>
            <a:ext cx="3634200" cy="13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Quarterly Market Review</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Black"/>
                <a:ea typeface="Work Sans Black"/>
                <a:cs typeface="Work Sans Black"/>
                <a:sym typeface="Work Sans Black"/>
              </a:rPr>
              <a:t>Tuesday</a:t>
            </a:r>
            <a:r>
              <a:rPr lang="en">
                <a:solidFill>
                  <a:srgbClr val="333333"/>
                </a:solidFill>
                <a:latin typeface="Work Sans Black"/>
                <a:ea typeface="Work Sans Black"/>
                <a:cs typeface="Work Sans Black"/>
                <a:sym typeface="Work Sans Black"/>
              </a:rPr>
              <a:t>, July 16th</a:t>
            </a:r>
            <a:endParaRPr sz="19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t/>
            </a:r>
            <a:endParaRPr sz="1800">
              <a:solidFill>
                <a:srgbClr val="333333"/>
              </a:solidFill>
              <a:latin typeface="Work Sans Black"/>
              <a:ea typeface="Work Sans Black"/>
              <a:cs typeface="Work Sans Black"/>
              <a:sym typeface="Work Sans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Jeff Snodgrass: 5-Year Sabbatical</a:t>
            </a:r>
            <a:endParaRPr sz="1200">
              <a:solidFill>
                <a:srgbClr val="333333"/>
              </a:solidFill>
              <a:latin typeface="Work Sans"/>
              <a:ea typeface="Work Sans"/>
              <a:cs typeface="Work Sans"/>
              <a:sym typeface="Work Sans"/>
            </a:endParaRPr>
          </a:p>
          <a:p>
            <a:pPr indent="0" lvl="0" marL="0" marR="0" rtl="0" algn="l">
              <a:lnSpc>
                <a:spcPct val="115000"/>
              </a:lnSpc>
              <a:spcBef>
                <a:spcPts val="0"/>
              </a:spcBef>
              <a:spcAft>
                <a:spcPts val="0"/>
              </a:spcAft>
              <a:buSzPts val="1100"/>
              <a:buNone/>
            </a:pPr>
            <a:r>
              <a:rPr lang="en">
                <a:solidFill>
                  <a:srgbClr val="333333"/>
                </a:solidFill>
                <a:latin typeface="Work Sans Black"/>
                <a:ea typeface="Work Sans Black"/>
                <a:cs typeface="Work Sans Black"/>
                <a:sym typeface="Work Sans Black"/>
              </a:rPr>
              <a:t>July 15 - August 9, 2024</a:t>
            </a:r>
            <a:endParaRPr sz="1900">
              <a:solidFill>
                <a:srgbClr val="333333"/>
              </a:solidFill>
              <a:latin typeface="Work Sans Black"/>
              <a:ea typeface="Work Sans Black"/>
              <a:cs typeface="Work Sans Black"/>
              <a:sym typeface="Work Sans Black"/>
            </a:endParaRPr>
          </a:p>
        </p:txBody>
      </p:sp>
      <p:sp>
        <p:nvSpPr>
          <p:cNvPr id="136" name="Google Shape;136;p22"/>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7" name="Google Shape;137;p22"/>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4</a:t>
            </a:r>
            <a:endParaRPr sz="1600">
              <a:solidFill>
                <a:srgbClr val="333333"/>
              </a:solidFill>
              <a:latin typeface="Work Sans ExtraBold"/>
              <a:ea typeface="Work Sans ExtraBold"/>
              <a:cs typeface="Work Sans ExtraBold"/>
              <a:sym typeface="Work Sans ExtraBold"/>
            </a:endParaRPr>
          </a:p>
        </p:txBody>
      </p:sp>
      <p:sp>
        <p:nvSpPr>
          <p:cNvPr id="138" name="Google Shape;138;p22"/>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 (Cont’d)</a:t>
            </a:r>
            <a:endParaRPr/>
          </a:p>
        </p:txBody>
      </p:sp>
      <p:pic>
        <p:nvPicPr>
          <p:cNvPr id="139" name="Google Shape;139;p22"/>
          <p:cNvPicPr preferRelativeResize="0"/>
          <p:nvPr/>
        </p:nvPicPr>
        <p:blipFill>
          <a:blip r:embed="rId3">
            <a:alphaModFix/>
          </a:blip>
          <a:stretch>
            <a:fillRect/>
          </a:stretch>
        </p:blipFill>
        <p:spPr>
          <a:xfrm>
            <a:off x="5987950" y="1255925"/>
            <a:ext cx="3102750" cy="3102750"/>
          </a:xfrm>
          <a:prstGeom prst="rect">
            <a:avLst/>
          </a:prstGeom>
          <a:noFill/>
          <a:ln>
            <a:noFill/>
          </a:ln>
        </p:spPr>
      </p:pic>
      <p:pic>
        <p:nvPicPr>
          <p:cNvPr id="140" name="Google Shape;140;p22"/>
          <p:cNvPicPr preferRelativeResize="0"/>
          <p:nvPr/>
        </p:nvPicPr>
        <p:blipFill>
          <a:blip r:embed="rId4">
            <a:alphaModFix/>
          </a:blip>
          <a:stretch>
            <a:fillRect/>
          </a:stretch>
        </p:blipFill>
        <p:spPr>
          <a:xfrm>
            <a:off x="7383570" y="2024925"/>
            <a:ext cx="427081" cy="46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May Growth Award Winner</a:t>
            </a:r>
            <a:endParaRPr sz="3130"/>
          </a:p>
        </p:txBody>
      </p:sp>
      <p:cxnSp>
        <p:nvCxnSpPr>
          <p:cNvPr id="146" name="Google Shape;146;p23"/>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47" name="Google Shape;147;p23"/>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300">
                <a:latin typeface="Open Sans"/>
                <a:ea typeface="Open Sans"/>
                <a:cs typeface="Open Sans"/>
                <a:sym typeface="Open Sans"/>
              </a:rPr>
              <a:t>Cynthia Meyer, owner of Real Life Planning, is our winner for May. Cynthia had the highest net new assets, month over month. Congrats!</a:t>
            </a:r>
            <a:endParaRPr sz="1300">
              <a:latin typeface="Open Sans"/>
              <a:ea typeface="Open Sans"/>
              <a:cs typeface="Open Sans"/>
              <a:sym typeface="Open Sans"/>
            </a:endParaRPr>
          </a:p>
        </p:txBody>
      </p:sp>
      <p:pic>
        <p:nvPicPr>
          <p:cNvPr id="148" name="Google Shape;148;p23"/>
          <p:cNvPicPr preferRelativeResize="0"/>
          <p:nvPr/>
        </p:nvPicPr>
        <p:blipFill>
          <a:blip r:embed="rId3">
            <a:alphaModFix/>
          </a:blip>
          <a:stretch>
            <a:fillRect/>
          </a:stretch>
        </p:blipFill>
        <p:spPr>
          <a:xfrm>
            <a:off x="5287150" y="3404050"/>
            <a:ext cx="2380050" cy="69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154" name="Google Shape;154;p24"/>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55" name="Google Shape;155;p24"/>
          <p:cNvSpPr txBox="1"/>
          <p:nvPr/>
        </p:nvSpPr>
        <p:spPr>
          <a:xfrm>
            <a:off x="364875" y="2072325"/>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300">
              <a:latin typeface="Open Sans"/>
              <a:ea typeface="Open Sans"/>
              <a:cs typeface="Open Sans"/>
              <a:sym typeface="Open Sans"/>
            </a:endParaRPr>
          </a:p>
        </p:txBody>
      </p:sp>
      <p:pic>
        <p:nvPicPr>
          <p:cNvPr id="156" name="Google Shape;156;p24"/>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62" name="Google Shape;162;p25"/>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63" name="Google Shape;163;p25"/>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