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7010400" cy="9236075"/>
  <p:embeddedFontLst>
    <p:embeddedFont>
      <p:font typeface="Work Sans Medium"/>
      <p:regular r:id="rId25"/>
      <p:bold r:id="rId26"/>
      <p:italic r:id="rId27"/>
      <p:boldItalic r:id="rId28"/>
    </p:embeddedFont>
    <p:embeddedFont>
      <p:font typeface="Roboto Condensed"/>
      <p:regular r:id="rId29"/>
      <p:bold r:id="rId30"/>
      <p:italic r:id="rId31"/>
      <p:boldItalic r:id="rId32"/>
    </p:embeddedFont>
    <p:embeddedFont>
      <p:font typeface="Work Sans Black"/>
      <p:bold r:id="rId33"/>
      <p:boldItalic r:id="rId34"/>
    </p:embeddedFont>
    <p:embeddedFont>
      <p:font typeface="Work Sans ExtraBold"/>
      <p:bold r:id="rId35"/>
      <p:boldItalic r:id="rId36"/>
    </p:embeddedFont>
    <p:embeddedFont>
      <p:font typeface="Work Sans Light"/>
      <p:regular r:id="rId37"/>
      <p:bold r:id="rId38"/>
      <p:italic r:id="rId39"/>
      <p:boldItalic r:id="rId40"/>
    </p:embeddedFont>
    <p:embeddedFont>
      <p:font typeface="Work Sans"/>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htmLG+XyJhiULlDIWyiFrAP+vg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0E1E81-F95A-4A3C-9402-A8594B2E1F2F}">
  <a:tblStyle styleId="{DE0E1E81-F95A-4A3C-9402-A8594B2E1F2F}"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WorkSansLight-boldItalic.fntdata"/><Relationship Id="rId42" Type="http://schemas.openxmlformats.org/officeDocument/2006/relationships/font" Target="fonts/WorkSans-bold.fntdata"/><Relationship Id="rId41" Type="http://schemas.openxmlformats.org/officeDocument/2006/relationships/font" Target="fonts/WorkSans-regular.fntdata"/><Relationship Id="rId44" Type="http://schemas.openxmlformats.org/officeDocument/2006/relationships/font" Target="fonts/WorkSans-boldItalic.fntdata"/><Relationship Id="rId43" Type="http://schemas.openxmlformats.org/officeDocument/2006/relationships/font" Target="fonts/WorkSans-italic.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Condensed-italic.fntdata"/><Relationship Id="rId30" Type="http://schemas.openxmlformats.org/officeDocument/2006/relationships/font" Target="fonts/RobotoCondensed-bold.fntdata"/><Relationship Id="rId33" Type="http://schemas.openxmlformats.org/officeDocument/2006/relationships/font" Target="fonts/WorkSansBlack-bold.fntdata"/><Relationship Id="rId32" Type="http://schemas.openxmlformats.org/officeDocument/2006/relationships/font" Target="fonts/RobotoCondensed-boldItalic.fntdata"/><Relationship Id="rId35" Type="http://schemas.openxmlformats.org/officeDocument/2006/relationships/font" Target="fonts/WorkSansExtraBold-bold.fntdata"/><Relationship Id="rId34" Type="http://schemas.openxmlformats.org/officeDocument/2006/relationships/font" Target="fonts/WorkSansBlack-boldItalic.fntdata"/><Relationship Id="rId37" Type="http://schemas.openxmlformats.org/officeDocument/2006/relationships/font" Target="fonts/WorkSansLight-regular.fntdata"/><Relationship Id="rId36" Type="http://schemas.openxmlformats.org/officeDocument/2006/relationships/font" Target="fonts/WorkSansExtraBold-boldItalic.fntdata"/><Relationship Id="rId39" Type="http://schemas.openxmlformats.org/officeDocument/2006/relationships/font" Target="fonts/WorkSansLight-italic.fntdata"/><Relationship Id="rId38" Type="http://schemas.openxmlformats.org/officeDocument/2006/relationships/font" Target="fonts/WorkSansLigh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WorkSansMedium-bold.fntdata"/><Relationship Id="rId25" Type="http://schemas.openxmlformats.org/officeDocument/2006/relationships/font" Target="fonts/WorkSansMedium-regular.fntdata"/><Relationship Id="rId28" Type="http://schemas.openxmlformats.org/officeDocument/2006/relationships/font" Target="fonts/WorkSansMedium-boldItalic.fntdata"/><Relationship Id="rId27" Type="http://schemas.openxmlformats.org/officeDocument/2006/relationships/font" Target="fonts/WorkSansMedium-italic.fntdata"/><Relationship Id="rId29" Type="http://schemas.openxmlformats.org/officeDocument/2006/relationships/font" Target="fonts/RobotoCondense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8537781461528"/>
          <c:y val="3.7299744161668889E-2"/>
          <c:w val="0.86260585025556014"/>
          <c:h val="0.68134751133009763"/>
        </c:manualLayout>
      </c:layout>
      <c:barChart>
        <c:barDir val="col"/>
        <c:grouping val="clustered"/>
        <c:varyColors val="0"/>
        <c:ser>
          <c:idx val="0"/>
          <c:order val="0"/>
          <c:tx>
            <c:strRef>
              <c:f>Sheet1!$A$2</c:f>
              <c:strCache>
                <c:ptCount val="1"/>
                <c:pt idx="0">
                  <c:v>1-5 Yr US Treasury</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Sheet1!$B$2:$D$2</c:f>
              <c:numCache>
                <c:formatCode>#,##0.00</c:formatCode>
                <c:ptCount val="3"/>
                <c:pt idx="0">
                  <c:v>1.3639699999999999</c:v>
                </c:pt>
                <c:pt idx="1">
                  <c:v>3.3942399999999999</c:v>
                </c:pt>
                <c:pt idx="2">
                  <c:v>6.0710899999999999</c:v>
                </c:pt>
              </c:numCache>
            </c:numRef>
          </c:val>
          <c:extLst>
            <c:ext xmlns:c16="http://schemas.microsoft.com/office/drawing/2014/chart" uri="{C3380CC4-5D6E-409C-BE32-E72D297353CC}">
              <c16:uniqueId val="{00000000-F4FC-4F62-8F58-6CE104BA815F}"/>
            </c:ext>
          </c:extLst>
        </c:ser>
        <c:ser>
          <c:idx val="1"/>
          <c:order val="1"/>
          <c:tx>
            <c:strRef>
              <c:f>Sheet1!$A$3</c:f>
              <c:strCache>
                <c:ptCount val="1"/>
                <c:pt idx="0">
                  <c:v>1-5 Yr US Corp</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Sheet1!$B$3:$D$3</c:f>
              <c:numCache>
                <c:formatCode>#,##0.00</c:formatCode>
                <c:ptCount val="3"/>
                <c:pt idx="0">
                  <c:v>1.77529</c:v>
                </c:pt>
                <c:pt idx="1">
                  <c:v>3.79393</c:v>
                </c:pt>
                <c:pt idx="2">
                  <c:v>7.2624599999999999</c:v>
                </c:pt>
              </c:numCache>
            </c:numRef>
          </c:val>
          <c:extLst>
            <c:ext xmlns:c16="http://schemas.microsoft.com/office/drawing/2014/chart" uri="{C3380CC4-5D6E-409C-BE32-E72D297353CC}">
              <c16:uniqueId val="{00000001-F4FC-4F62-8F58-6CE104BA815F}"/>
            </c:ext>
          </c:extLst>
        </c:ser>
        <c:ser>
          <c:idx val="2"/>
          <c:order val="2"/>
          <c:tx>
            <c:strRef>
              <c:f>Sheet1!$A$4</c:f>
              <c:strCache>
                <c:ptCount val="1"/>
                <c:pt idx="0">
                  <c:v>1-5 Yr US Muni</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Sheet1!$B$4:$D$4</c:f>
              <c:numCache>
                <c:formatCode>#,##0.00</c:formatCode>
                <c:ptCount val="3"/>
                <c:pt idx="0">
                  <c:v>1.1456500000000001</c:v>
                </c:pt>
                <c:pt idx="1">
                  <c:v>2.10019</c:v>
                </c:pt>
                <c:pt idx="2">
                  <c:v>4.08453</c:v>
                </c:pt>
              </c:numCache>
            </c:numRef>
          </c:val>
          <c:extLst>
            <c:ext xmlns:c16="http://schemas.microsoft.com/office/drawing/2014/chart" uri="{C3380CC4-5D6E-409C-BE32-E72D297353CC}">
              <c16:uniqueId val="{00000002-F4FC-4F62-8F58-6CE104BA815F}"/>
            </c:ext>
          </c:extLst>
        </c:ser>
        <c:ser>
          <c:idx val="3"/>
          <c:order val="3"/>
          <c:tx>
            <c:strRef>
              <c:f>Sheet1!$A$5</c:f>
              <c:strCache>
                <c:ptCount val="1"/>
                <c:pt idx="0">
                  <c:v>5-10 Yr US Treasury</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Sheet1!$B$5:$D$5</c:f>
              <c:numCache>
                <c:formatCode>#,##0.00</c:formatCode>
                <c:ptCount val="3"/>
                <c:pt idx="0">
                  <c:v>1.63653</c:v>
                </c:pt>
                <c:pt idx="1">
                  <c:v>5.2944699999999996</c:v>
                </c:pt>
                <c:pt idx="2">
                  <c:v>6.6554000000000002</c:v>
                </c:pt>
              </c:numCache>
            </c:numRef>
          </c:val>
          <c:extLst>
            <c:ext xmlns:c16="http://schemas.microsoft.com/office/drawing/2014/chart" uri="{C3380CC4-5D6E-409C-BE32-E72D297353CC}">
              <c16:uniqueId val="{00000004-F4FC-4F62-8F58-6CE104BA815F}"/>
            </c:ext>
          </c:extLst>
        </c:ser>
        <c:ser>
          <c:idx val="4"/>
          <c:order val="4"/>
          <c:tx>
            <c:strRef>
              <c:f>Sheet1!$A$6</c:f>
              <c:strCache>
                <c:ptCount val="1"/>
                <c:pt idx="0">
                  <c:v>5-10 Yr US Corp</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Sheet1!$B$6:$D$6</c:f>
              <c:numCache>
                <c:formatCode>#,##0.00</c:formatCode>
                <c:ptCount val="3"/>
                <c:pt idx="0">
                  <c:v>2.5281799999999999</c:v>
                </c:pt>
                <c:pt idx="1">
                  <c:v>5.3416300000000003</c:v>
                </c:pt>
                <c:pt idx="2">
                  <c:v>8.5924499999999995</c:v>
                </c:pt>
              </c:numCache>
            </c:numRef>
          </c:val>
          <c:extLst>
            <c:ext xmlns:c16="http://schemas.microsoft.com/office/drawing/2014/chart" uri="{C3380CC4-5D6E-409C-BE32-E72D297353CC}">
              <c16:uniqueId val="{00000005-F4FC-4F62-8F58-6CE104BA815F}"/>
            </c:ext>
          </c:extLst>
        </c:ser>
        <c:ser>
          <c:idx val="5"/>
          <c:order val="5"/>
          <c:tx>
            <c:strRef>
              <c:f>Sheet1!$A$7</c:f>
              <c:strCache>
                <c:ptCount val="1"/>
                <c:pt idx="0">
                  <c:v>5-10 Yr US Muni</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Sheet1!$B$7:$D$7</c:f>
              <c:numCache>
                <c:formatCode>#,##0.00</c:formatCode>
                <c:ptCount val="3"/>
                <c:pt idx="0">
                  <c:v>1.29023</c:v>
                </c:pt>
                <c:pt idx="1">
                  <c:v>1.59212</c:v>
                </c:pt>
                <c:pt idx="2">
                  <c:v>3.4113199999999999</c:v>
                </c:pt>
              </c:numCache>
            </c:numRef>
          </c:val>
          <c:extLst>
            <c:ext xmlns:c16="http://schemas.microsoft.com/office/drawing/2014/chart" uri="{C3380CC4-5D6E-409C-BE32-E72D297353CC}">
              <c16:uniqueId val="{00000006-F4FC-4F62-8F58-6CE104BA815F}"/>
            </c:ext>
          </c:extLst>
        </c:ser>
        <c:ser>
          <c:idx val="6"/>
          <c:order val="6"/>
          <c:tx>
            <c:strRef>
              <c:f>Sheet1!$A$8</c:f>
              <c:strCache>
                <c:ptCount val="1"/>
                <c:pt idx="0">
                  <c:v>US Agg</c:v>
                </c:pt>
              </c:strCache>
            </c:strRef>
          </c:tx>
          <c:spPr>
            <a:solidFill>
              <a:schemeClr val="accent1">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Sheet1!$B$8:$D$8</c:f>
              <c:numCache>
                <c:formatCode>#,##0.00</c:formatCode>
                <c:ptCount val="3"/>
                <c:pt idx="0">
                  <c:v>1.2068099999999999</c:v>
                </c:pt>
                <c:pt idx="1">
                  <c:v>4.0213999999999999</c:v>
                </c:pt>
                <c:pt idx="2">
                  <c:v>6.0762299999999998</c:v>
                </c:pt>
              </c:numCache>
            </c:numRef>
          </c:val>
          <c:extLst>
            <c:ext xmlns:c16="http://schemas.microsoft.com/office/drawing/2014/chart" uri="{C3380CC4-5D6E-409C-BE32-E72D297353CC}">
              <c16:uniqueId val="{00000007-F4FC-4F62-8F58-6CE104BA815F}"/>
            </c:ext>
          </c:extLst>
        </c:ser>
        <c:ser>
          <c:idx val="7"/>
          <c:order val="7"/>
          <c:tx>
            <c:strRef>
              <c:f>Sheet1!$A$9</c:f>
              <c:strCache>
                <c:ptCount val="1"/>
                <c:pt idx="0">
                  <c:v>Global Agg ex-US Hdg USD</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Sheet1!$B$9:$D$9</c:f>
              <c:numCache>
                <c:formatCode>#,##0.00</c:formatCode>
                <c:ptCount val="3"/>
                <c:pt idx="0">
                  <c:v>1.9336</c:v>
                </c:pt>
                <c:pt idx="1">
                  <c:v>1.76065</c:v>
                </c:pt>
                <c:pt idx="2">
                  <c:v>6.08582</c:v>
                </c:pt>
              </c:numCache>
            </c:numRef>
          </c:val>
          <c:extLst>
            <c:ext xmlns:c16="http://schemas.microsoft.com/office/drawing/2014/chart" uri="{C3380CC4-5D6E-409C-BE32-E72D297353CC}">
              <c16:uniqueId val="{00000008-F4FC-4F62-8F58-6CE104BA815F}"/>
            </c:ext>
          </c:extLst>
        </c:ser>
        <c:ser>
          <c:idx val="8"/>
          <c:order val="8"/>
          <c:tx>
            <c:strRef>
              <c:f>Sheet1!$A$10</c:f>
              <c:strCache>
                <c:ptCount val="1"/>
                <c:pt idx="0">
                  <c:v>1-5 Yr Infl Link Trsy</c:v>
                </c:pt>
              </c:strCache>
            </c:strRef>
          </c:tx>
          <c:spPr>
            <a:solidFill>
              <a:schemeClr val="accent3">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Sheet1!$B$10:$D$10</c:f>
              <c:numCache>
                <c:formatCode>#,##0.00</c:formatCode>
                <c:ptCount val="3"/>
                <c:pt idx="0">
                  <c:v>1.01224</c:v>
                </c:pt>
                <c:pt idx="1">
                  <c:v>4.45953</c:v>
                </c:pt>
                <c:pt idx="2">
                  <c:v>6.8689900000000002</c:v>
                </c:pt>
              </c:numCache>
            </c:numRef>
          </c:val>
          <c:extLst>
            <c:ext xmlns:c16="http://schemas.microsoft.com/office/drawing/2014/chart" uri="{C3380CC4-5D6E-409C-BE32-E72D297353CC}">
              <c16:uniqueId val="{00000009-F4FC-4F62-8F58-6CE104BA815F}"/>
            </c:ext>
          </c:extLst>
        </c:ser>
        <c:dLbls>
          <c:dLblPos val="outEnd"/>
          <c:showLegendKey val="0"/>
          <c:showVal val="1"/>
          <c:showCatName val="0"/>
          <c:showSerName val="0"/>
          <c:showPercent val="0"/>
          <c:showBubbleSize val="0"/>
        </c:dLbls>
        <c:gapWidth val="219"/>
        <c:overlap val="-27"/>
        <c:axId val="630006528"/>
        <c:axId val="629999968"/>
      </c:barChart>
      <c:catAx>
        <c:axId val="630006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crossAx val="629999968"/>
        <c:crosses val="autoZero"/>
        <c:auto val="1"/>
        <c:lblAlgn val="ctr"/>
        <c:lblOffset val="100"/>
        <c:noMultiLvlLbl val="0"/>
      </c:catAx>
      <c:valAx>
        <c:axId val="62999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a:latin typeface="Roboto Condensed" panose="020B0604020202020204" charset="0"/>
                    <a:ea typeface="Roboto Condensed" panose="020B0604020202020204" charset="0"/>
                  </a:rPr>
                  <a:t>Returns</a:t>
                </a:r>
                <a:r>
                  <a:rPr lang="en-US" sz="1000" baseline="0">
                    <a:latin typeface="Roboto Condensed" panose="020B0604020202020204" charset="0"/>
                    <a:ea typeface="Roboto Condensed" panose="020B0604020202020204" charset="0"/>
                  </a:rPr>
                  <a:t> (%)</a:t>
                </a:r>
                <a:endParaRPr lang="en-US" sz="1000">
                  <a:latin typeface="Roboto Condensed" panose="020B0604020202020204" charset="0"/>
                  <a:ea typeface="Roboto Condensed" panose="020B060402020202020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crossAx val="63000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6102362204724"/>
          <c:y val="2.3736200830152931E-2"/>
          <c:w val="0.84781616936040893"/>
          <c:h val="0.75131857399099788"/>
        </c:manualLayout>
      </c:layout>
      <c:barChart>
        <c:barDir val="col"/>
        <c:grouping val="clustered"/>
        <c:varyColors val="0"/>
        <c:ser>
          <c:idx val="0"/>
          <c:order val="0"/>
          <c:tx>
            <c:strRef>
              <c:f>Sheet1!$A$2</c:f>
              <c:strCache>
                <c:ptCount val="1"/>
                <c:pt idx="0">
                  <c:v>All Cap</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Sheet1!$B$2:$D$2</c:f>
              <c:numCache>
                <c:formatCode>#,##0.00</c:formatCode>
                <c:ptCount val="3"/>
                <c:pt idx="0">
                  <c:v>10.991239999999999</c:v>
                </c:pt>
                <c:pt idx="1">
                  <c:v>5.7502899999999997</c:v>
                </c:pt>
                <c:pt idx="2">
                  <c:v>15.29579</c:v>
                </c:pt>
              </c:numCache>
            </c:numRef>
          </c:val>
          <c:extLst>
            <c:ext xmlns:c16="http://schemas.microsoft.com/office/drawing/2014/chart" uri="{C3380CC4-5D6E-409C-BE32-E72D297353CC}">
              <c16:uniqueId val="{00000000-F4FC-4F62-8F58-6CE104BA815F}"/>
            </c:ext>
          </c:extLst>
        </c:ser>
        <c:ser>
          <c:idx val="1"/>
          <c:order val="1"/>
          <c:tx>
            <c:strRef>
              <c:f>Sheet1!$A$3</c:f>
              <c:strCache>
                <c:ptCount val="1"/>
                <c:pt idx="0">
                  <c:v>Large Cap</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Sheet1!$B$3:$D$3</c:f>
              <c:numCache>
                <c:formatCode>#,##0.00</c:formatCode>
                <c:ptCount val="3"/>
                <c:pt idx="0">
                  <c:v>11.10594</c:v>
                </c:pt>
                <c:pt idx="1">
                  <c:v>6.1186800000000003</c:v>
                </c:pt>
                <c:pt idx="2">
                  <c:v>15.66445</c:v>
                </c:pt>
              </c:numCache>
            </c:numRef>
          </c:val>
          <c:extLst>
            <c:ext xmlns:c16="http://schemas.microsoft.com/office/drawing/2014/chart" uri="{C3380CC4-5D6E-409C-BE32-E72D297353CC}">
              <c16:uniqueId val="{00000001-F4FC-4F62-8F58-6CE104BA815F}"/>
            </c:ext>
          </c:extLst>
        </c:ser>
        <c:ser>
          <c:idx val="2"/>
          <c:order val="2"/>
          <c:tx>
            <c:strRef>
              <c:f>Sheet1!$A$4</c:f>
              <c:strCache>
                <c:ptCount val="1"/>
                <c:pt idx="0">
                  <c:v>Large Cap Growth</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Sheet1!$B$4:$D$4</c:f>
              <c:numCache>
                <c:formatCode>#,##0.00</c:formatCode>
                <c:ptCount val="3"/>
                <c:pt idx="0">
                  <c:v>17.838560000000001</c:v>
                </c:pt>
                <c:pt idx="1">
                  <c:v>6.0928000000000004</c:v>
                </c:pt>
                <c:pt idx="2">
                  <c:v>17.216830000000002</c:v>
                </c:pt>
              </c:numCache>
            </c:numRef>
          </c:val>
          <c:extLst>
            <c:ext xmlns:c16="http://schemas.microsoft.com/office/drawing/2014/chart" uri="{C3380CC4-5D6E-409C-BE32-E72D297353CC}">
              <c16:uniqueId val="{00000002-F4FC-4F62-8F58-6CE104BA815F}"/>
            </c:ext>
          </c:extLst>
        </c:ser>
        <c:ser>
          <c:idx val="3"/>
          <c:order val="3"/>
          <c:tx>
            <c:strRef>
              <c:f>Sheet1!$A$5</c:f>
              <c:strCache>
                <c:ptCount val="1"/>
                <c:pt idx="0">
                  <c:v>Large Cap Value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Sheet1!$B$5:$D$5</c:f>
              <c:numCache>
                <c:formatCode>#,##0.00</c:formatCode>
                <c:ptCount val="3"/>
                <c:pt idx="0">
                  <c:v>3.7871000000000001</c:v>
                </c:pt>
                <c:pt idx="1">
                  <c:v>6.0037500000000001</c:v>
                </c:pt>
                <c:pt idx="2">
                  <c:v>13.70194</c:v>
                </c:pt>
              </c:numCache>
            </c:numRef>
          </c:val>
          <c:extLst>
            <c:ext xmlns:c16="http://schemas.microsoft.com/office/drawing/2014/chart" uri="{C3380CC4-5D6E-409C-BE32-E72D297353CC}">
              <c16:uniqueId val="{00000004-F4FC-4F62-8F58-6CE104BA815F}"/>
            </c:ext>
          </c:extLst>
        </c:ser>
        <c:ser>
          <c:idx val="4"/>
          <c:order val="4"/>
          <c:tx>
            <c:strRef>
              <c:f>Sheet1!$A$6</c:f>
              <c:strCache>
                <c:ptCount val="1"/>
                <c:pt idx="0">
                  <c:v>Small Cap</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Sheet1!$B$6:$D$6</c:f>
              <c:numCache>
                <c:formatCode>#,##0.00</c:formatCode>
                <c:ptCount val="3"/>
                <c:pt idx="0">
                  <c:v>8.4996299999999998</c:v>
                </c:pt>
                <c:pt idx="1">
                  <c:v>-1.7850200000000001</c:v>
                </c:pt>
                <c:pt idx="2">
                  <c:v>7.68119</c:v>
                </c:pt>
              </c:numCache>
            </c:numRef>
          </c:val>
          <c:extLst>
            <c:ext xmlns:c16="http://schemas.microsoft.com/office/drawing/2014/chart" uri="{C3380CC4-5D6E-409C-BE32-E72D297353CC}">
              <c16:uniqueId val="{00000005-F4FC-4F62-8F58-6CE104BA815F}"/>
            </c:ext>
          </c:extLst>
        </c:ser>
        <c:ser>
          <c:idx val="5"/>
          <c:order val="5"/>
          <c:tx>
            <c:strRef>
              <c:f>Sheet1!$A$7</c:f>
              <c:strCache>
                <c:ptCount val="1"/>
                <c:pt idx="0">
                  <c:v>Small Cap Growth</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Sheet1!$B$7:$D$7</c:f>
              <c:numCache>
                <c:formatCode>#,##0.00</c:formatCode>
                <c:ptCount val="3"/>
                <c:pt idx="0">
                  <c:v>11.965630000000001</c:v>
                </c:pt>
                <c:pt idx="1">
                  <c:v>-0.48021000000000003</c:v>
                </c:pt>
                <c:pt idx="2">
                  <c:v>9.7278599999999997</c:v>
                </c:pt>
              </c:numCache>
            </c:numRef>
          </c:val>
          <c:extLst>
            <c:ext xmlns:c16="http://schemas.microsoft.com/office/drawing/2014/chart" uri="{C3380CC4-5D6E-409C-BE32-E72D297353CC}">
              <c16:uniqueId val="{00000006-F4FC-4F62-8F58-6CE104BA815F}"/>
            </c:ext>
          </c:extLst>
        </c:ser>
        <c:ser>
          <c:idx val="6"/>
          <c:order val="6"/>
          <c:tx>
            <c:strRef>
              <c:f>Sheet1!$A$8</c:f>
              <c:strCache>
                <c:ptCount val="1"/>
                <c:pt idx="0">
                  <c:v>Small Cap Value</c:v>
                </c:pt>
              </c:strCache>
            </c:strRef>
          </c:tx>
          <c:spPr>
            <a:solidFill>
              <a:schemeClr val="accent1">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Sheet1!$B$8:$D$8</c:f>
              <c:numCache>
                <c:formatCode>#,##0.00</c:formatCode>
                <c:ptCount val="3"/>
                <c:pt idx="0">
                  <c:v>4.9658300000000004</c:v>
                </c:pt>
                <c:pt idx="1">
                  <c:v>-3.1614300000000002</c:v>
                </c:pt>
                <c:pt idx="2">
                  <c:v>5.5353599999999998</c:v>
                </c:pt>
              </c:numCache>
            </c:numRef>
          </c:val>
          <c:extLst>
            <c:ext xmlns:c16="http://schemas.microsoft.com/office/drawing/2014/chart" uri="{C3380CC4-5D6E-409C-BE32-E72D297353CC}">
              <c16:uniqueId val="{00000007-F4FC-4F62-8F58-6CE104BA815F}"/>
            </c:ext>
          </c:extLst>
        </c:ser>
        <c:dLbls>
          <c:dLblPos val="outEnd"/>
          <c:showLegendKey val="0"/>
          <c:showVal val="1"/>
          <c:showCatName val="0"/>
          <c:showSerName val="0"/>
          <c:showPercent val="0"/>
          <c:showBubbleSize val="0"/>
        </c:dLbls>
        <c:gapWidth val="219"/>
        <c:overlap val="-27"/>
        <c:axId val="-589352464"/>
        <c:axId val="-589351920"/>
      </c:barChart>
      <c:catAx>
        <c:axId val="-589352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crossAx val="-589351920"/>
        <c:crosses val="autoZero"/>
        <c:auto val="1"/>
        <c:lblAlgn val="ctr"/>
        <c:lblOffset val="100"/>
        <c:noMultiLvlLbl val="0"/>
      </c:catAx>
      <c:valAx>
        <c:axId val="-589351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a:latin typeface="Roboto Condensed" panose="020B0604020202020204" charset="0"/>
                    <a:ea typeface="Roboto Condensed" panose="020B0604020202020204" charset="0"/>
                  </a:rPr>
                  <a:t>Returns</a:t>
                </a:r>
                <a:r>
                  <a:rPr lang="en-US" sz="1000" baseline="0">
                    <a:latin typeface="Roboto Condensed" panose="020B0604020202020204" charset="0"/>
                    <a:ea typeface="Roboto Condensed" panose="020B0604020202020204" charset="0"/>
                  </a:rPr>
                  <a:t> (%)</a:t>
                </a:r>
                <a:endParaRPr lang="en-US" sz="1000">
                  <a:latin typeface="Roboto Condensed" panose="020B0604020202020204" charset="0"/>
                  <a:ea typeface="Roboto Condensed" panose="020B060402020202020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crossAx val="-58935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'Untitled Investment List'!$P$2</c:f>
              <c:strCache>
                <c:ptCount val="1"/>
                <c:pt idx="0">
                  <c:v>Russell 3000 TR USD</c:v>
                </c:pt>
              </c:strCache>
            </c:strRef>
          </c:tx>
          <c:spPr>
            <a:ln w="28575" cap="rnd">
              <a:solidFill>
                <a:srgbClr val="EE0000"/>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List'!$P$4:$P$136</c:f>
              <c:numCache>
                <c:formatCode>_("$"* #,##0.00_);_("$"* \(#,##0.00\);_("$"* "-"??_);_(@_)</c:formatCode>
                <c:ptCount val="133"/>
                <c:pt idx="0">
                  <c:v>1</c:v>
                </c:pt>
                <c:pt idx="1">
                  <c:v>1.0011900068340638</c:v>
                </c:pt>
                <c:pt idx="2">
                  <c:v>0.99595262511690341</c:v>
                </c:pt>
                <c:pt idx="3">
                  <c:v>0.97719184470353659</c:v>
                </c:pt>
                <c:pt idx="4">
                  <c:v>0.97719184470353659</c:v>
                </c:pt>
                <c:pt idx="5">
                  <c:v>0.97719184470353659</c:v>
                </c:pt>
                <c:pt idx="6">
                  <c:v>0.97215936206256492</c:v>
                </c:pt>
                <c:pt idx="7">
                  <c:v>0.96727025068515871</c:v>
                </c:pt>
                <c:pt idx="8">
                  <c:v>0.96771756851463686</c:v>
                </c:pt>
                <c:pt idx="9">
                  <c:v>0.95273177967545564</c:v>
                </c:pt>
                <c:pt idx="10">
                  <c:v>0.96752938183463977</c:v>
                </c:pt>
                <c:pt idx="11">
                  <c:v>0.96752938183463977</c:v>
                </c:pt>
                <c:pt idx="12">
                  <c:v>0.96752938183463977</c:v>
                </c:pt>
                <c:pt idx="13">
                  <c:v>0.94978297152910551</c:v>
                </c:pt>
                <c:pt idx="14">
                  <c:v>0.93815463311078817</c:v>
                </c:pt>
                <c:pt idx="15">
                  <c:v>0.94899553466579634</c:v>
                </c:pt>
                <c:pt idx="16">
                  <c:v>0.93113056847285924</c:v>
                </c:pt>
                <c:pt idx="17">
                  <c:v>0.9360638463182035</c:v>
                </c:pt>
                <c:pt idx="18">
                  <c:v>0.9360638463182035</c:v>
                </c:pt>
                <c:pt idx="19">
                  <c:v>0.9360638463182035</c:v>
                </c:pt>
                <c:pt idx="20">
                  <c:v>0.91019139815152572</c:v>
                </c:pt>
                <c:pt idx="21">
                  <c:v>0.9044555194496211</c:v>
                </c:pt>
                <c:pt idx="22">
                  <c:v>0.90886901174228296</c:v>
                </c:pt>
                <c:pt idx="23">
                  <c:v>0.89567228661667075</c:v>
                </c:pt>
                <c:pt idx="24">
                  <c:v>0.91562034196846809</c:v>
                </c:pt>
                <c:pt idx="25">
                  <c:v>0.91562034196846809</c:v>
                </c:pt>
                <c:pt idx="26">
                  <c:v>0.91562034196846809</c:v>
                </c:pt>
                <c:pt idx="27">
                  <c:v>0.92264505900674398</c:v>
                </c:pt>
                <c:pt idx="28">
                  <c:v>0.91272405032412718</c:v>
                </c:pt>
                <c:pt idx="29">
                  <c:v>0.92330609589170554</c:v>
                </c:pt>
                <c:pt idx="30">
                  <c:v>0.9210529486952953</c:v>
                </c:pt>
                <c:pt idx="31">
                  <c:v>0.92146841775015997</c:v>
                </c:pt>
                <c:pt idx="32">
                  <c:v>0.92146841775015997</c:v>
                </c:pt>
                <c:pt idx="33">
                  <c:v>0.92146841775015997</c:v>
                </c:pt>
                <c:pt idx="34">
                  <c:v>0.93884601031030124</c:v>
                </c:pt>
                <c:pt idx="35">
                  <c:v>0.93981834325079905</c:v>
                </c:pt>
                <c:pt idx="36">
                  <c:v>0.92914941600525924</c:v>
                </c:pt>
                <c:pt idx="37">
                  <c:v>0.92537604926791706</c:v>
                </c:pt>
                <c:pt idx="38">
                  <c:v>0.90696497023421918</c:v>
                </c:pt>
                <c:pt idx="39">
                  <c:v>0.90696497023421918</c:v>
                </c:pt>
                <c:pt idx="40">
                  <c:v>0.90696497023421918</c:v>
                </c:pt>
                <c:pt idx="41">
                  <c:v>0.9110929148342477</c:v>
                </c:pt>
                <c:pt idx="42">
                  <c:v>0.91472856099251143</c:v>
                </c:pt>
                <c:pt idx="43">
                  <c:v>0.92205810580563419</c:v>
                </c:pt>
                <c:pt idx="44">
                  <c:v>0.87546842277112757</c:v>
                </c:pt>
                <c:pt idx="45">
                  <c:v>0.82400662282116499</c:v>
                </c:pt>
                <c:pt idx="46">
                  <c:v>0.82400662282116499</c:v>
                </c:pt>
                <c:pt idx="47">
                  <c:v>0.82400662282116499</c:v>
                </c:pt>
                <c:pt idx="48">
                  <c:v>0.82153572825601762</c:v>
                </c:pt>
                <c:pt idx="49">
                  <c:v>0.80788444577749974</c:v>
                </c:pt>
                <c:pt idx="50">
                  <c:v>0.88486200990758224</c:v>
                </c:pt>
                <c:pt idx="51">
                  <c:v>0.85350052756183925</c:v>
                </c:pt>
                <c:pt idx="52">
                  <c:v>0.86858643495163146</c:v>
                </c:pt>
                <c:pt idx="53">
                  <c:v>0.86858643495163146</c:v>
                </c:pt>
                <c:pt idx="54">
                  <c:v>0.86858643495163146</c:v>
                </c:pt>
                <c:pt idx="55">
                  <c:v>0.87573596756741234</c:v>
                </c:pt>
                <c:pt idx="56">
                  <c:v>0.87464015047868937</c:v>
                </c:pt>
                <c:pt idx="57">
                  <c:v>0.85630116242302179</c:v>
                </c:pt>
                <c:pt idx="58">
                  <c:v>0.85823590274529826</c:v>
                </c:pt>
                <c:pt idx="59">
                  <c:v>0.85823590274529826</c:v>
                </c:pt>
                <c:pt idx="60">
                  <c:v>0.85823590274529826</c:v>
                </c:pt>
                <c:pt idx="61">
                  <c:v>0.85823590274529826</c:v>
                </c:pt>
                <c:pt idx="62">
                  <c:v>0.83805411498345639</c:v>
                </c:pt>
                <c:pt idx="63">
                  <c:v>0.8594778944959035</c:v>
                </c:pt>
                <c:pt idx="64">
                  <c:v>0.87385320772357955</c:v>
                </c:pt>
                <c:pt idx="65">
                  <c:v>0.89192610372024339</c:v>
                </c:pt>
                <c:pt idx="66">
                  <c:v>0.89790144392307103</c:v>
                </c:pt>
                <c:pt idx="67">
                  <c:v>0.89790144392307103</c:v>
                </c:pt>
                <c:pt idx="68">
                  <c:v>0.89790144392307103</c:v>
                </c:pt>
                <c:pt idx="69">
                  <c:v>0.89886227676644614</c:v>
                </c:pt>
                <c:pt idx="70">
                  <c:v>0.90415880007908711</c:v>
                </c:pt>
                <c:pt idx="71">
                  <c:v>0.90498041621137126</c:v>
                </c:pt>
                <c:pt idx="72">
                  <c:v>0.91051123212059804</c:v>
                </c:pt>
                <c:pt idx="73">
                  <c:v>0.92480213174569947</c:v>
                </c:pt>
                <c:pt idx="74">
                  <c:v>0.92480213174569947</c:v>
                </c:pt>
                <c:pt idx="75">
                  <c:v>0.92480213174569947</c:v>
                </c:pt>
                <c:pt idx="76">
                  <c:v>0.91922436717446199</c:v>
                </c:pt>
                <c:pt idx="77">
                  <c:v>0.91203388176652656</c:v>
                </c:pt>
                <c:pt idx="78">
                  <c:v>0.91587745871476112</c:v>
                </c:pt>
                <c:pt idx="79">
                  <c:v>0.92257000436576153</c:v>
                </c:pt>
                <c:pt idx="80">
                  <c:v>0.92204403259814838</c:v>
                </c:pt>
                <c:pt idx="81">
                  <c:v>0.92204403259814838</c:v>
                </c:pt>
                <c:pt idx="82">
                  <c:v>0.92204403259814838</c:v>
                </c:pt>
                <c:pt idx="83">
                  <c:v>0.95233412514435278</c:v>
                </c:pt>
                <c:pt idx="84">
                  <c:v>0.95926604649305569</c:v>
                </c:pt>
                <c:pt idx="85">
                  <c:v>0.95973732906332365</c:v>
                </c:pt>
                <c:pt idx="86">
                  <c:v>0.96350425266919626</c:v>
                </c:pt>
                <c:pt idx="87">
                  <c:v>0.97071008255301861</c:v>
                </c:pt>
                <c:pt idx="88">
                  <c:v>0.97071008255301861</c:v>
                </c:pt>
                <c:pt idx="89">
                  <c:v>0.97071008255301861</c:v>
                </c:pt>
                <c:pt idx="90">
                  <c:v>0.9713251836484661</c:v>
                </c:pt>
                <c:pt idx="91">
                  <c:v>0.96780682062983803</c:v>
                </c:pt>
                <c:pt idx="92">
                  <c:v>0.9510429380681078</c:v>
                </c:pt>
                <c:pt idx="93">
                  <c:v>0.95089350288385621</c:v>
                </c:pt>
                <c:pt idx="94">
                  <c:v>0.94490901477563349</c:v>
                </c:pt>
                <c:pt idx="95">
                  <c:v>0.94490901477563349</c:v>
                </c:pt>
                <c:pt idx="96">
                  <c:v>0.94490901477563349</c:v>
                </c:pt>
                <c:pt idx="97">
                  <c:v>0.94490901477563349</c:v>
                </c:pt>
                <c:pt idx="98">
                  <c:v>0.96451540860812313</c:v>
                </c:pt>
                <c:pt idx="99">
                  <c:v>0.95881450556715131</c:v>
                </c:pt>
                <c:pt idx="100">
                  <c:v>0.9623429435604508</c:v>
                </c:pt>
                <c:pt idx="101">
                  <c:v>0.96234351459567524</c:v>
                </c:pt>
                <c:pt idx="102">
                  <c:v>0.96234351459567524</c:v>
                </c:pt>
                <c:pt idx="103">
                  <c:v>0.96234351459567524</c:v>
                </c:pt>
                <c:pt idx="104">
                  <c:v>0.96605824913251692</c:v>
                </c:pt>
                <c:pt idx="105">
                  <c:v>0.97248185395897702</c:v>
                </c:pt>
                <c:pt idx="106">
                  <c:v>0.97266029211103722</c:v>
                </c:pt>
                <c:pt idx="107">
                  <c:v>0.96831210395893297</c:v>
                </c:pt>
                <c:pt idx="108">
                  <c:v>0.97856435745267101</c:v>
                </c:pt>
                <c:pt idx="109">
                  <c:v>0.97856435745267101</c:v>
                </c:pt>
                <c:pt idx="110">
                  <c:v>0.97856435745267101</c:v>
                </c:pt>
                <c:pt idx="111">
                  <c:v>0.97950237847438804</c:v>
                </c:pt>
                <c:pt idx="112">
                  <c:v>0.98454893037787028</c:v>
                </c:pt>
                <c:pt idx="113">
                  <c:v>0.98190643676906253</c:v>
                </c:pt>
                <c:pt idx="114">
                  <c:v>0.98489264920197583</c:v>
                </c:pt>
                <c:pt idx="115">
                  <c:v>0.97332981463860813</c:v>
                </c:pt>
                <c:pt idx="116">
                  <c:v>0.97332981463860813</c:v>
                </c:pt>
                <c:pt idx="117">
                  <c:v>0.97332981463860813</c:v>
                </c:pt>
                <c:pt idx="118">
                  <c:v>0.98288822187120184</c:v>
                </c:pt>
                <c:pt idx="119">
                  <c:v>0.97468880647684653</c:v>
                </c:pt>
                <c:pt idx="120">
                  <c:v>0.97498007537040676</c:v>
                </c:pt>
                <c:pt idx="121">
                  <c:v>0.97498007537040676</c:v>
                </c:pt>
                <c:pt idx="122">
                  <c:v>0.97292356992304163</c:v>
                </c:pt>
                <c:pt idx="123">
                  <c:v>0.97292356992304163</c:v>
                </c:pt>
                <c:pt idx="124">
                  <c:v>0.97292356992304163</c:v>
                </c:pt>
                <c:pt idx="125">
                  <c:v>0.98218613998028015</c:v>
                </c:pt>
                <c:pt idx="126">
                  <c:v>0.99351772845450248</c:v>
                </c:pt>
                <c:pt idx="127">
                  <c:v>0.9923151982952586</c:v>
                </c:pt>
                <c:pt idx="128">
                  <c:v>1.001056652356779</c:v>
                </c:pt>
                <c:pt idx="129">
                  <c:v>1.0059821314783981</c:v>
                </c:pt>
                <c:pt idx="130">
                  <c:v>1.0059821314783981</c:v>
                </c:pt>
                <c:pt idx="131">
                  <c:v>1.0059821314783981</c:v>
                </c:pt>
                <c:pt idx="132">
                  <c:v>1.0112333211034326</c:v>
                </c:pt>
              </c:numCache>
            </c:numRef>
          </c:val>
          <c:smooth val="0"/>
          <c:extLst>
            <c:ext xmlns:c16="http://schemas.microsoft.com/office/drawing/2014/chart" uri="{C3380CC4-5D6E-409C-BE32-E72D297353CC}">
              <c16:uniqueId val="{00000000-9DA2-4FE4-9989-A13AB120EEBD}"/>
            </c:ext>
          </c:extLst>
        </c:ser>
        <c:ser>
          <c:idx val="5"/>
          <c:order val="5"/>
          <c:tx>
            <c:strRef>
              <c:f>'Untitled Investment List'!$U$2</c:f>
              <c:strCache>
                <c:ptCount val="1"/>
                <c:pt idx="0">
                  <c:v>Microsoft Corp</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List'!$U$4:$U$136</c:f>
              <c:numCache>
                <c:formatCode>_("$"* #,##0.00_);_("$"* \(#,##0.00\);_("$"* "-"??_);_(@_)</c:formatCode>
                <c:ptCount val="133"/>
                <c:pt idx="0">
                  <c:v>1</c:v>
                </c:pt>
                <c:pt idx="1">
                  <c:v>1.0125231910929007</c:v>
                </c:pt>
                <c:pt idx="2">
                  <c:v>1.0178693487003025</c:v>
                </c:pt>
                <c:pt idx="3">
                  <c:v>0.99849673619182744</c:v>
                </c:pt>
                <c:pt idx="4">
                  <c:v>0.99849673619182744</c:v>
                </c:pt>
                <c:pt idx="5">
                  <c:v>0.99849673619182744</c:v>
                </c:pt>
                <c:pt idx="6">
                  <c:v>0.98819892071300519</c:v>
                </c:pt>
                <c:pt idx="7">
                  <c:v>0.97327809542220178</c:v>
                </c:pt>
                <c:pt idx="8">
                  <c:v>0.97775434301676689</c:v>
                </c:pt>
                <c:pt idx="9">
                  <c:v>0.96014287710263468</c:v>
                </c:pt>
                <c:pt idx="10">
                  <c:v>0.97105220181336604</c:v>
                </c:pt>
                <c:pt idx="11">
                  <c:v>0.97105220181336604</c:v>
                </c:pt>
                <c:pt idx="12">
                  <c:v>0.97105220181336604</c:v>
                </c:pt>
                <c:pt idx="13">
                  <c:v>0.95026088788451857</c:v>
                </c:pt>
                <c:pt idx="14">
                  <c:v>0.95055441231935045</c:v>
                </c:pt>
                <c:pt idx="15">
                  <c:v>0.98090973065458875</c:v>
                </c:pt>
                <c:pt idx="16">
                  <c:v>0.9708075981176727</c:v>
                </c:pt>
                <c:pt idx="17">
                  <c:v>0.96205078589974524</c:v>
                </c:pt>
                <c:pt idx="18">
                  <c:v>0.96205078589974524</c:v>
                </c:pt>
                <c:pt idx="19">
                  <c:v>0.96205078589974524</c:v>
                </c:pt>
                <c:pt idx="20">
                  <c:v>0.92988540024567368</c:v>
                </c:pt>
                <c:pt idx="21">
                  <c:v>0.93059475095585986</c:v>
                </c:pt>
                <c:pt idx="22">
                  <c:v>0.93749257510116712</c:v>
                </c:pt>
                <c:pt idx="23">
                  <c:v>0.92648540891215858</c:v>
                </c:pt>
                <c:pt idx="24">
                  <c:v>0.95043211047882792</c:v>
                </c:pt>
                <c:pt idx="25">
                  <c:v>0.95043211047882792</c:v>
                </c:pt>
                <c:pt idx="26">
                  <c:v>0.95043211047882792</c:v>
                </c:pt>
                <c:pt idx="27">
                  <c:v>0.95077455563815039</c:v>
                </c:pt>
                <c:pt idx="28">
                  <c:v>0.93810408433307624</c:v>
                </c:pt>
                <c:pt idx="29">
                  <c:v>0.94862204314534659</c:v>
                </c:pt>
                <c:pt idx="30">
                  <c:v>0.94622492695684979</c:v>
                </c:pt>
                <c:pt idx="31">
                  <c:v>0.95703641018930363</c:v>
                </c:pt>
                <c:pt idx="32">
                  <c:v>0.95703641018930363</c:v>
                </c:pt>
                <c:pt idx="33">
                  <c:v>0.95703641018930363</c:v>
                </c:pt>
                <c:pt idx="34">
                  <c:v>0.96148819740697533</c:v>
                </c:pt>
                <c:pt idx="35">
                  <c:v>0.96657595423344944</c:v>
                </c:pt>
                <c:pt idx="36">
                  <c:v>0.95388102255148188</c:v>
                </c:pt>
                <c:pt idx="37">
                  <c:v>0.95537310507323814</c:v>
                </c:pt>
                <c:pt idx="38">
                  <c:v>0.92655879001354291</c:v>
                </c:pt>
                <c:pt idx="39">
                  <c:v>0.92655879001354291</c:v>
                </c:pt>
                <c:pt idx="40">
                  <c:v>0.92655879001354291</c:v>
                </c:pt>
                <c:pt idx="41">
                  <c:v>0.91821780407096987</c:v>
                </c:pt>
                <c:pt idx="42">
                  <c:v>0.93485085521697753</c:v>
                </c:pt>
                <c:pt idx="43">
                  <c:v>0.93472855336180671</c:v>
                </c:pt>
                <c:pt idx="44">
                  <c:v>0.91264083986775768</c:v>
                </c:pt>
                <c:pt idx="45">
                  <c:v>0.88018192977885434</c:v>
                </c:pt>
                <c:pt idx="46">
                  <c:v>0.88018192977885434</c:v>
                </c:pt>
                <c:pt idx="47">
                  <c:v>0.88018192977885434</c:v>
                </c:pt>
                <c:pt idx="48">
                  <c:v>0.87533877664807336</c:v>
                </c:pt>
                <c:pt idx="49">
                  <c:v>0.86726685476343857</c:v>
                </c:pt>
                <c:pt idx="50">
                  <c:v>0.95515296175443853</c:v>
                </c:pt>
                <c:pt idx="51">
                  <c:v>0.93279618418780286</c:v>
                </c:pt>
                <c:pt idx="52">
                  <c:v>0.95016304640624172</c:v>
                </c:pt>
                <c:pt idx="53">
                  <c:v>0.95016304640624172</c:v>
                </c:pt>
                <c:pt idx="54">
                  <c:v>0.95016304640624172</c:v>
                </c:pt>
                <c:pt idx="55">
                  <c:v>0.94859758276845363</c:v>
                </c:pt>
                <c:pt idx="56">
                  <c:v>0.9435098259566278</c:v>
                </c:pt>
                <c:pt idx="57">
                  <c:v>0.90897178447630433</c:v>
                </c:pt>
                <c:pt idx="58">
                  <c:v>0.8996034630118197</c:v>
                </c:pt>
                <c:pt idx="59">
                  <c:v>0.8996034630118197</c:v>
                </c:pt>
                <c:pt idx="60">
                  <c:v>0.8996034630118197</c:v>
                </c:pt>
                <c:pt idx="61">
                  <c:v>0.8996034630118197</c:v>
                </c:pt>
                <c:pt idx="62">
                  <c:v>0.87842078318451144</c:v>
                </c:pt>
                <c:pt idx="63">
                  <c:v>0.89725526756246132</c:v>
                </c:pt>
                <c:pt idx="64">
                  <c:v>0.91577176714333441</c:v>
                </c:pt>
                <c:pt idx="65">
                  <c:v>0.94735010394239072</c:v>
                </c:pt>
                <c:pt idx="66">
                  <c:v>0.95847957198656997</c:v>
                </c:pt>
                <c:pt idx="67">
                  <c:v>0.95847957198656997</c:v>
                </c:pt>
                <c:pt idx="68">
                  <c:v>0.95847957198656997</c:v>
                </c:pt>
                <c:pt idx="69">
                  <c:v>0.95679180649361095</c:v>
                </c:pt>
                <c:pt idx="70">
                  <c:v>0.96383639287098244</c:v>
                </c:pt>
                <c:pt idx="71">
                  <c:v>0.96682055791449462</c:v>
                </c:pt>
                <c:pt idx="72">
                  <c:v>1.0405441110640161</c:v>
                </c:pt>
                <c:pt idx="73">
                  <c:v>1.0647109559641335</c:v>
                </c:pt>
                <c:pt idx="74">
                  <c:v>1.0647109559641335</c:v>
                </c:pt>
                <c:pt idx="75">
                  <c:v>1.0647109559641335</c:v>
                </c:pt>
                <c:pt idx="76">
                  <c:v>1.0668879288338307</c:v>
                </c:pt>
                <c:pt idx="77">
                  <c:v>1.0598922631955978</c:v>
                </c:pt>
                <c:pt idx="78">
                  <c:v>1.0599901046738751</c:v>
                </c:pt>
                <c:pt idx="79">
                  <c:v>1.0717800026891018</c:v>
                </c:pt>
                <c:pt idx="80">
                  <c:v>1.0731497833703356</c:v>
                </c:pt>
                <c:pt idx="81">
                  <c:v>1.0731497833703356</c:v>
                </c:pt>
                <c:pt idx="82">
                  <c:v>1.0731497833703356</c:v>
                </c:pt>
                <c:pt idx="83">
                  <c:v>1.0989065522704864</c:v>
                </c:pt>
                <c:pt idx="84">
                  <c:v>1.0986130278356545</c:v>
                </c:pt>
                <c:pt idx="85">
                  <c:v>1.1079079681841071</c:v>
                </c:pt>
                <c:pt idx="86">
                  <c:v>1.1104029258508812</c:v>
                </c:pt>
                <c:pt idx="87">
                  <c:v>1.1131965156397781</c:v>
                </c:pt>
                <c:pt idx="88">
                  <c:v>1.1131965156397781</c:v>
                </c:pt>
                <c:pt idx="89">
                  <c:v>1.1131965156397781</c:v>
                </c:pt>
                <c:pt idx="90">
                  <c:v>1.1244688954375441</c:v>
                </c:pt>
                <c:pt idx="91">
                  <c:v>1.1227535332838974</c:v>
                </c:pt>
                <c:pt idx="92">
                  <c:v>1.1090306361426123</c:v>
                </c:pt>
                <c:pt idx="93">
                  <c:v>1.1146423208626404</c:v>
                </c:pt>
                <c:pt idx="94">
                  <c:v>1.1031738996779787</c:v>
                </c:pt>
                <c:pt idx="95">
                  <c:v>1.1031738996779787</c:v>
                </c:pt>
                <c:pt idx="96">
                  <c:v>1.1031738996779787</c:v>
                </c:pt>
                <c:pt idx="97">
                  <c:v>1.1031738996779787</c:v>
                </c:pt>
                <c:pt idx="98">
                  <c:v>1.1289288370077295</c:v>
                </c:pt>
                <c:pt idx="99">
                  <c:v>1.1207686142434106</c:v>
                </c:pt>
                <c:pt idx="100">
                  <c:v>1.124003297134512</c:v>
                </c:pt>
                <c:pt idx="101">
                  <c:v>1.1281201662886162</c:v>
                </c:pt>
                <c:pt idx="102">
                  <c:v>1.1281201662886162</c:v>
                </c:pt>
                <c:pt idx="103">
                  <c:v>1.1281201662886162</c:v>
                </c:pt>
                <c:pt idx="104">
                  <c:v>1.1320654992127073</c:v>
                </c:pt>
                <c:pt idx="105">
                  <c:v>1.1345160165562262</c:v>
                </c:pt>
                <c:pt idx="106">
                  <c:v>1.1367214821697877</c:v>
                </c:pt>
                <c:pt idx="107">
                  <c:v>1.1460579532701285</c:v>
                </c:pt>
                <c:pt idx="108">
                  <c:v>1.1526743501108137</c:v>
                </c:pt>
                <c:pt idx="109">
                  <c:v>1.1526743501108137</c:v>
                </c:pt>
                <c:pt idx="110">
                  <c:v>1.1526743501108137</c:v>
                </c:pt>
                <c:pt idx="111">
                  <c:v>1.1584820762177372</c:v>
                </c:pt>
                <c:pt idx="112">
                  <c:v>1.1539976294760212</c:v>
                </c:pt>
                <c:pt idx="113">
                  <c:v>1.1581635089731874</c:v>
                </c:pt>
                <c:pt idx="114">
                  <c:v>1.1734792423958165</c:v>
                </c:pt>
                <c:pt idx="115">
                  <c:v>1.163897719565518</c:v>
                </c:pt>
                <c:pt idx="116">
                  <c:v>1.163897719565518</c:v>
                </c:pt>
                <c:pt idx="117">
                  <c:v>1.163897719565518</c:v>
                </c:pt>
                <c:pt idx="118">
                  <c:v>1.1741408820710959</c:v>
                </c:pt>
                <c:pt idx="119">
                  <c:v>1.1714453129976194</c:v>
                </c:pt>
                <c:pt idx="120">
                  <c:v>1.1768364511592209</c:v>
                </c:pt>
                <c:pt idx="121">
                  <c:v>1.1768364511592209</c:v>
                </c:pt>
                <c:pt idx="122">
                  <c:v>1.1698769818878063</c:v>
                </c:pt>
                <c:pt idx="123">
                  <c:v>1.1698769818878063</c:v>
                </c:pt>
                <c:pt idx="124">
                  <c:v>1.1698769818878063</c:v>
                </c:pt>
                <c:pt idx="125">
                  <c:v>1.1909514310889453</c:v>
                </c:pt>
                <c:pt idx="126">
                  <c:v>1.2010230573791583</c:v>
                </c:pt>
                <c:pt idx="127">
                  <c:v>1.206316174854636</c:v>
                </c:pt>
                <c:pt idx="128">
                  <c:v>1.2190098547183812</c:v>
                </c:pt>
                <c:pt idx="129">
                  <c:v>1.2153095735242474</c:v>
                </c:pt>
                <c:pt idx="130">
                  <c:v>1.2153095735242474</c:v>
                </c:pt>
                <c:pt idx="131">
                  <c:v>1.2153095735242474</c:v>
                </c:pt>
                <c:pt idx="132">
                  <c:v>1.2189118340176093</c:v>
                </c:pt>
              </c:numCache>
            </c:numRef>
          </c:val>
          <c:smooth val="0"/>
          <c:extLst>
            <c:ext xmlns:c16="http://schemas.microsoft.com/office/drawing/2014/chart" uri="{C3380CC4-5D6E-409C-BE32-E72D297353CC}">
              <c16:uniqueId val="{00000001-9DA2-4FE4-9989-A13AB120EEBD}"/>
            </c:ext>
          </c:extLst>
        </c:ser>
        <c:ser>
          <c:idx val="6"/>
          <c:order val="6"/>
          <c:tx>
            <c:strRef>
              <c:f>'Untitled Investment List'!$V$2</c:f>
              <c:strCache>
                <c:ptCount val="1"/>
                <c:pt idx="0">
                  <c:v>NVIDIA Corp</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List'!$V$4:$V$136</c:f>
              <c:numCache>
                <c:formatCode>_("$"* #,##0.00_);_("$"* \(#,##0.00\);_("$"* "-"??_);_(@_)</c:formatCode>
                <c:ptCount val="133"/>
                <c:pt idx="0">
                  <c:v>1</c:v>
                </c:pt>
                <c:pt idx="1">
                  <c:v>0.9987804878064579</c:v>
                </c:pt>
                <c:pt idx="2">
                  <c:v>1.0050932568369009</c:v>
                </c:pt>
                <c:pt idx="3">
                  <c:v>0.96434720230363791</c:v>
                </c:pt>
                <c:pt idx="4">
                  <c:v>0.96434720230363791</c:v>
                </c:pt>
                <c:pt idx="5">
                  <c:v>0.96434720230363791</c:v>
                </c:pt>
                <c:pt idx="6">
                  <c:v>0.93457675753924374</c:v>
                </c:pt>
                <c:pt idx="7">
                  <c:v>0.90839311336155537</c:v>
                </c:pt>
                <c:pt idx="8">
                  <c:v>0.94175035868566448</c:v>
                </c:pt>
                <c:pt idx="9">
                  <c:v>0.86190817791115559</c:v>
                </c:pt>
                <c:pt idx="10">
                  <c:v>0.89612625537823343</c:v>
                </c:pt>
                <c:pt idx="11">
                  <c:v>0.89612625537823343</c:v>
                </c:pt>
                <c:pt idx="12">
                  <c:v>0.89612625537823343</c:v>
                </c:pt>
                <c:pt idx="13">
                  <c:v>0.81822094692540415</c:v>
                </c:pt>
                <c:pt idx="14">
                  <c:v>0.83206599715284135</c:v>
                </c:pt>
                <c:pt idx="15">
                  <c:v>0.84146341465060404</c:v>
                </c:pt>
                <c:pt idx="16">
                  <c:v>0.79318507892034695</c:v>
                </c:pt>
                <c:pt idx="17">
                  <c:v>0.80839311335615716</c:v>
                </c:pt>
                <c:pt idx="18">
                  <c:v>0.80839311335615716</c:v>
                </c:pt>
                <c:pt idx="19">
                  <c:v>0.80839311335615716</c:v>
                </c:pt>
                <c:pt idx="20">
                  <c:v>0.76743185078715215</c:v>
                </c:pt>
                <c:pt idx="21">
                  <c:v>0.78020086083587825</c:v>
                </c:pt>
                <c:pt idx="22">
                  <c:v>0.8303443328669039</c:v>
                </c:pt>
                <c:pt idx="23">
                  <c:v>0.82919645750348292</c:v>
                </c:pt>
                <c:pt idx="24">
                  <c:v>0.87288746311040244</c:v>
                </c:pt>
                <c:pt idx="25">
                  <c:v>0.87288746311040244</c:v>
                </c:pt>
                <c:pt idx="26">
                  <c:v>0.87288746311040244</c:v>
                </c:pt>
                <c:pt idx="27">
                  <c:v>0.85753463025622512</c:v>
                </c:pt>
                <c:pt idx="28">
                  <c:v>0.82812032436883165</c:v>
                </c:pt>
                <c:pt idx="29">
                  <c:v>0.84311444616013131</c:v>
                </c:pt>
                <c:pt idx="30">
                  <c:v>0.85036040932256318</c:v>
                </c:pt>
                <c:pt idx="31">
                  <c:v>0.8444058059271109</c:v>
                </c:pt>
                <c:pt idx="32">
                  <c:v>0.8444058059271109</c:v>
                </c:pt>
                <c:pt idx="33">
                  <c:v>0.8444058059271109</c:v>
                </c:pt>
                <c:pt idx="34">
                  <c:v>0.87102216564821711</c:v>
                </c:pt>
                <c:pt idx="35">
                  <c:v>0.865856726580299</c:v>
                </c:pt>
                <c:pt idx="36">
                  <c:v>0.81613937537614778</c:v>
                </c:pt>
                <c:pt idx="37">
                  <c:v>0.79942344055321179</c:v>
                </c:pt>
                <c:pt idx="38">
                  <c:v>0.78679681169053339</c:v>
                </c:pt>
                <c:pt idx="39">
                  <c:v>0.78679681169053339</c:v>
                </c:pt>
                <c:pt idx="40">
                  <c:v>0.78679681169053339</c:v>
                </c:pt>
                <c:pt idx="41">
                  <c:v>0.77754206666235759</c:v>
                </c:pt>
                <c:pt idx="42">
                  <c:v>0.79024043775380592</c:v>
                </c:pt>
                <c:pt idx="43">
                  <c:v>0.79217747741777067</c:v>
                </c:pt>
                <c:pt idx="44">
                  <c:v>0.73033569281737709</c:v>
                </c:pt>
                <c:pt idx="45">
                  <c:v>0.67660077788173811</c:v>
                </c:pt>
                <c:pt idx="46">
                  <c:v>0.67660077788173811</c:v>
                </c:pt>
                <c:pt idx="47">
                  <c:v>0.67660077788173811</c:v>
                </c:pt>
                <c:pt idx="48">
                  <c:v>0.70049093366532678</c:v>
                </c:pt>
                <c:pt idx="49">
                  <c:v>0.69087747757427354</c:v>
                </c:pt>
                <c:pt idx="50">
                  <c:v>0.82022868133640547</c:v>
                </c:pt>
                <c:pt idx="51">
                  <c:v>0.77173094769745454</c:v>
                </c:pt>
                <c:pt idx="52">
                  <c:v>0.79583633008638066</c:v>
                </c:pt>
                <c:pt idx="53">
                  <c:v>0.79583633008638066</c:v>
                </c:pt>
                <c:pt idx="54">
                  <c:v>0.79583633008638066</c:v>
                </c:pt>
                <c:pt idx="55">
                  <c:v>0.79425800148529369</c:v>
                </c:pt>
                <c:pt idx="56">
                  <c:v>0.80494759071099808</c:v>
                </c:pt>
                <c:pt idx="57">
                  <c:v>0.74963434717427191</c:v>
                </c:pt>
                <c:pt idx="58">
                  <c:v>0.72811168431930462</c:v>
                </c:pt>
                <c:pt idx="59">
                  <c:v>0.72811168431930462</c:v>
                </c:pt>
                <c:pt idx="60">
                  <c:v>0.72811168431930462</c:v>
                </c:pt>
                <c:pt idx="61">
                  <c:v>0.72811168431930462</c:v>
                </c:pt>
                <c:pt idx="62">
                  <c:v>0.69525375236863862</c:v>
                </c:pt>
                <c:pt idx="63">
                  <c:v>0.70945870983240422</c:v>
                </c:pt>
                <c:pt idx="64">
                  <c:v>0.73686423388104461</c:v>
                </c:pt>
                <c:pt idx="65">
                  <c:v>0.76355233580393</c:v>
                </c:pt>
                <c:pt idx="66">
                  <c:v>0.796410267754596</c:v>
                </c:pt>
                <c:pt idx="67">
                  <c:v>0.796410267754596</c:v>
                </c:pt>
                <c:pt idx="68">
                  <c:v>0.796410267754596</c:v>
                </c:pt>
                <c:pt idx="69">
                  <c:v>0.78005304399453756</c:v>
                </c:pt>
                <c:pt idx="70">
                  <c:v>0.78213356806206069</c:v>
                </c:pt>
                <c:pt idx="71">
                  <c:v>0.78141614599028708</c:v>
                </c:pt>
                <c:pt idx="72">
                  <c:v>0.80071480034718223</c:v>
                </c:pt>
                <c:pt idx="73">
                  <c:v>0.82144829887461501</c:v>
                </c:pt>
                <c:pt idx="74">
                  <c:v>0.82144829887461501</c:v>
                </c:pt>
                <c:pt idx="75">
                  <c:v>0.82144829887461501</c:v>
                </c:pt>
                <c:pt idx="76">
                  <c:v>0.81656982864080463</c:v>
                </c:pt>
                <c:pt idx="77">
                  <c:v>0.81456104677506069</c:v>
                </c:pt>
                <c:pt idx="78">
                  <c:v>0.83981430452740813</c:v>
                </c:pt>
                <c:pt idx="79">
                  <c:v>0.84203831302548038</c:v>
                </c:pt>
                <c:pt idx="80">
                  <c:v>0.83687287393057164</c:v>
                </c:pt>
                <c:pt idx="81">
                  <c:v>0.83687287393057164</c:v>
                </c:pt>
                <c:pt idx="82">
                  <c:v>0.83687287393057164</c:v>
                </c:pt>
                <c:pt idx="83">
                  <c:v>0.88242917697268597</c:v>
                </c:pt>
                <c:pt idx="84">
                  <c:v>0.93214652814984655</c:v>
                </c:pt>
                <c:pt idx="85">
                  <c:v>0.97095906349596495</c:v>
                </c:pt>
                <c:pt idx="86">
                  <c:v>0.96730021082735473</c:v>
                </c:pt>
                <c:pt idx="87">
                  <c:v>0.97138951676062169</c:v>
                </c:pt>
                <c:pt idx="88">
                  <c:v>0.97138951676062169</c:v>
                </c:pt>
                <c:pt idx="89">
                  <c:v>0.97138951676062169</c:v>
                </c:pt>
                <c:pt idx="90">
                  <c:v>0.97260913432582197</c:v>
                </c:pt>
                <c:pt idx="91">
                  <c:v>0.96407181139641052</c:v>
                </c:pt>
                <c:pt idx="92">
                  <c:v>0.94556232134005902</c:v>
                </c:pt>
                <c:pt idx="93">
                  <c:v>0.95295176890604927</c:v>
                </c:pt>
                <c:pt idx="94">
                  <c:v>0.94190346864445806</c:v>
                </c:pt>
                <c:pt idx="95">
                  <c:v>0.94190346864445806</c:v>
                </c:pt>
                <c:pt idx="96">
                  <c:v>0.94190346864445806</c:v>
                </c:pt>
                <c:pt idx="97">
                  <c:v>0.94190346864445806</c:v>
                </c:pt>
                <c:pt idx="98">
                  <c:v>0.97210693885938582</c:v>
                </c:pt>
                <c:pt idx="99">
                  <c:v>0.96715672639680539</c:v>
                </c:pt>
                <c:pt idx="100">
                  <c:v>0.99857981417693342</c:v>
                </c:pt>
                <c:pt idx="101">
                  <c:v>0.96945247709665683</c:v>
                </c:pt>
                <c:pt idx="102">
                  <c:v>0.96945247709665683</c:v>
                </c:pt>
                <c:pt idx="103">
                  <c:v>0.96945247709665683</c:v>
                </c:pt>
                <c:pt idx="104">
                  <c:v>0.98559447425137758</c:v>
                </c:pt>
                <c:pt idx="105">
                  <c:v>1.0131434827035766</c:v>
                </c:pt>
                <c:pt idx="106">
                  <c:v>1.0181654373679363</c:v>
                </c:pt>
                <c:pt idx="107">
                  <c:v>1.0043191909130669</c:v>
                </c:pt>
                <c:pt idx="108">
                  <c:v>1.0167305931704076</c:v>
                </c:pt>
                <c:pt idx="109">
                  <c:v>1.0167305931704076</c:v>
                </c:pt>
                <c:pt idx="110">
                  <c:v>1.0167305931704076</c:v>
                </c:pt>
                <c:pt idx="111">
                  <c:v>1.0232591342340753</c:v>
                </c:pt>
                <c:pt idx="112">
                  <c:v>1.0328008480963586</c:v>
                </c:pt>
                <c:pt idx="113">
                  <c:v>1.0247657206333831</c:v>
                </c:pt>
                <c:pt idx="114">
                  <c:v>1.0403348700579793</c:v>
                </c:pt>
                <c:pt idx="115">
                  <c:v>1.0185954586465811</c:v>
                </c:pt>
                <c:pt idx="116">
                  <c:v>1.0185954586465811</c:v>
                </c:pt>
                <c:pt idx="117">
                  <c:v>1.0185954586465811</c:v>
                </c:pt>
                <c:pt idx="118">
                  <c:v>1.0381107058776005</c:v>
                </c:pt>
                <c:pt idx="119">
                  <c:v>1.0340211136270816</c:v>
                </c:pt>
                <c:pt idx="120">
                  <c:v>1.0437787372290961</c:v>
                </c:pt>
                <c:pt idx="121">
                  <c:v>1.0437787372290961</c:v>
                </c:pt>
                <c:pt idx="122">
                  <c:v>1.0320839383348941</c:v>
                </c:pt>
                <c:pt idx="123">
                  <c:v>1.0320839383348941</c:v>
                </c:pt>
                <c:pt idx="124">
                  <c:v>1.0320839383348941</c:v>
                </c:pt>
                <c:pt idx="125">
                  <c:v>1.0343798497913022</c:v>
                </c:pt>
                <c:pt idx="126">
                  <c:v>1.0611415674747937</c:v>
                </c:pt>
                <c:pt idx="127">
                  <c:v>1.107131543447132</c:v>
                </c:pt>
                <c:pt idx="128">
                  <c:v>1.1122255969412733</c:v>
                </c:pt>
                <c:pt idx="129">
                  <c:v>1.1318125913943404</c:v>
                </c:pt>
                <c:pt idx="130">
                  <c:v>1.1318125913943404</c:v>
                </c:pt>
                <c:pt idx="131">
                  <c:v>1.1318125913943404</c:v>
                </c:pt>
                <c:pt idx="132">
                  <c:v>1.1335345249933941</c:v>
                </c:pt>
              </c:numCache>
            </c:numRef>
          </c:val>
          <c:smooth val="0"/>
          <c:extLst>
            <c:ext xmlns:c16="http://schemas.microsoft.com/office/drawing/2014/chart" uri="{C3380CC4-5D6E-409C-BE32-E72D297353CC}">
              <c16:uniqueId val="{00000002-9DA2-4FE4-9989-A13AB120EEBD}"/>
            </c:ext>
          </c:extLst>
        </c:ser>
        <c:ser>
          <c:idx val="7"/>
          <c:order val="7"/>
          <c:tx>
            <c:strRef>
              <c:f>'Untitled Investment List'!$W$2</c:f>
              <c:strCache>
                <c:ptCount val="1"/>
                <c:pt idx="0">
                  <c:v>Meta Platforms Inc Class A</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List'!$W$4:$W$136</c:f>
              <c:numCache>
                <c:formatCode>_("$"* #,##0.00_);_("$"* \(#,##0.00\);_("$"* "-"??_);_(@_)</c:formatCode>
                <c:ptCount val="133"/>
                <c:pt idx="0">
                  <c:v>1</c:v>
                </c:pt>
                <c:pt idx="1">
                  <c:v>0.98241132188768598</c:v>
                </c:pt>
                <c:pt idx="2">
                  <c:v>0.96994569744724712</c:v>
                </c:pt>
                <c:pt idx="3">
                  <c:v>0.9541856825891124</c:v>
                </c:pt>
                <c:pt idx="4">
                  <c:v>0.9541856825891124</c:v>
                </c:pt>
                <c:pt idx="5">
                  <c:v>0.9541856825891124</c:v>
                </c:pt>
                <c:pt idx="6">
                  <c:v>0.93266049513331795</c:v>
                </c:pt>
                <c:pt idx="7">
                  <c:v>0.91782179266939801</c:v>
                </c:pt>
                <c:pt idx="8">
                  <c:v>0.94043580434714202</c:v>
                </c:pt>
                <c:pt idx="9">
                  <c:v>0.9188547813876542</c:v>
                </c:pt>
                <c:pt idx="10">
                  <c:v>0.93275820992310876</c:v>
                </c:pt>
                <c:pt idx="11">
                  <c:v>0.93275820992310876</c:v>
                </c:pt>
                <c:pt idx="12">
                  <c:v>0.93275820992310876</c:v>
                </c:pt>
                <c:pt idx="13">
                  <c:v>0.9144017750267186</c:v>
                </c:pt>
                <c:pt idx="14">
                  <c:v>0.89339307927172529</c:v>
                </c:pt>
                <c:pt idx="15">
                  <c:v>0.91638398857438208</c:v>
                </c:pt>
                <c:pt idx="16">
                  <c:v>0.87654424019164068</c:v>
                </c:pt>
                <c:pt idx="17">
                  <c:v>0.87337548763223649</c:v>
                </c:pt>
                <c:pt idx="18">
                  <c:v>0.87337548763223649</c:v>
                </c:pt>
                <c:pt idx="19">
                  <c:v>0.87337548763223649</c:v>
                </c:pt>
                <c:pt idx="20">
                  <c:v>0.83475019601308231</c:v>
                </c:pt>
                <c:pt idx="21">
                  <c:v>0.84552675127523003</c:v>
                </c:pt>
                <c:pt idx="22">
                  <c:v>0.86486033406952856</c:v>
                </c:pt>
                <c:pt idx="23">
                  <c:v>0.82449013776838986</c:v>
                </c:pt>
                <c:pt idx="24">
                  <c:v>0.84889791418134108</c:v>
                </c:pt>
                <c:pt idx="25">
                  <c:v>0.84889791418134108</c:v>
                </c:pt>
                <c:pt idx="26">
                  <c:v>0.84889791418134108</c:v>
                </c:pt>
                <c:pt idx="27">
                  <c:v>0.84512565755649616</c:v>
                </c:pt>
                <c:pt idx="28">
                  <c:v>0.81363427929036958</c:v>
                </c:pt>
                <c:pt idx="29">
                  <c:v>0.8160094095424193</c:v>
                </c:pt>
                <c:pt idx="30">
                  <c:v>0.81871984523261787</c:v>
                </c:pt>
                <c:pt idx="31">
                  <c:v>0.83304045568278573</c:v>
                </c:pt>
                <c:pt idx="32">
                  <c:v>0.83304045568278573</c:v>
                </c:pt>
                <c:pt idx="33">
                  <c:v>0.83304045568278573</c:v>
                </c:pt>
                <c:pt idx="34">
                  <c:v>0.86461566163761294</c:v>
                </c:pt>
                <c:pt idx="35">
                  <c:v>0.87503827127155764</c:v>
                </c:pt>
                <c:pt idx="36">
                  <c:v>0.85362022503366763</c:v>
                </c:pt>
                <c:pt idx="37">
                  <c:v>0.8418843060823199</c:v>
                </c:pt>
                <c:pt idx="38">
                  <c:v>0.8057823943043404</c:v>
                </c:pt>
                <c:pt idx="39">
                  <c:v>0.8057823943043404</c:v>
                </c:pt>
                <c:pt idx="40">
                  <c:v>0.8057823943043404</c:v>
                </c:pt>
                <c:pt idx="41">
                  <c:v>0.80525148383701717</c:v>
                </c:pt>
                <c:pt idx="42">
                  <c:v>0.81871984523261787</c:v>
                </c:pt>
                <c:pt idx="43">
                  <c:v>0.81582778199745842</c:v>
                </c:pt>
                <c:pt idx="44">
                  <c:v>0.74274375973515938</c:v>
                </c:pt>
                <c:pt idx="45">
                  <c:v>0.70517486074658853</c:v>
                </c:pt>
                <c:pt idx="46">
                  <c:v>0.70517486074658853</c:v>
                </c:pt>
                <c:pt idx="47">
                  <c:v>0.70517486074658853</c:v>
                </c:pt>
                <c:pt idx="48">
                  <c:v>0.72126983014368706</c:v>
                </c:pt>
                <c:pt idx="49">
                  <c:v>0.71316645677490098</c:v>
                </c:pt>
                <c:pt idx="50">
                  <c:v>0.81839850664537372</c:v>
                </c:pt>
                <c:pt idx="51">
                  <c:v>0.76323970139734043</c:v>
                </c:pt>
                <c:pt idx="52">
                  <c:v>0.75943950043737696</c:v>
                </c:pt>
                <c:pt idx="53">
                  <c:v>0.75943950043737696</c:v>
                </c:pt>
                <c:pt idx="54">
                  <c:v>0.75943950043737696</c:v>
                </c:pt>
                <c:pt idx="55">
                  <c:v>0.74254816002263935</c:v>
                </c:pt>
                <c:pt idx="56">
                  <c:v>0.72863272116507061</c:v>
                </c:pt>
                <c:pt idx="57">
                  <c:v>0.70179379823012922</c:v>
                </c:pt>
                <c:pt idx="58">
                  <c:v>0.70063417743922263</c:v>
                </c:pt>
                <c:pt idx="59">
                  <c:v>0.70063417743922263</c:v>
                </c:pt>
                <c:pt idx="60">
                  <c:v>0.70063417743922263</c:v>
                </c:pt>
                <c:pt idx="61">
                  <c:v>0.70063417743922263</c:v>
                </c:pt>
                <c:pt idx="62">
                  <c:v>0.67713440051806306</c:v>
                </c:pt>
                <c:pt idx="63">
                  <c:v>0.69895761834855219</c:v>
                </c:pt>
                <c:pt idx="64">
                  <c:v>0.72688630123660414</c:v>
                </c:pt>
                <c:pt idx="65">
                  <c:v>0.74488137377201147</c:v>
                </c:pt>
                <c:pt idx="66">
                  <c:v>0.76460888875167166</c:v>
                </c:pt>
                <c:pt idx="67">
                  <c:v>0.76460888875167166</c:v>
                </c:pt>
                <c:pt idx="68">
                  <c:v>0.76460888875167166</c:v>
                </c:pt>
                <c:pt idx="69">
                  <c:v>0.76805980678927266</c:v>
                </c:pt>
                <c:pt idx="70">
                  <c:v>0.77462633210967136</c:v>
                </c:pt>
                <c:pt idx="71">
                  <c:v>0.76702593018974452</c:v>
                </c:pt>
                <c:pt idx="72">
                  <c:v>0.79945338519913911</c:v>
                </c:pt>
                <c:pt idx="73">
                  <c:v>0.83411624878499135</c:v>
                </c:pt>
                <c:pt idx="74">
                  <c:v>0.83411624878499135</c:v>
                </c:pt>
                <c:pt idx="75">
                  <c:v>0.83411624878499135</c:v>
                </c:pt>
                <c:pt idx="76">
                  <c:v>0.83725980040290748</c:v>
                </c:pt>
                <c:pt idx="77">
                  <c:v>0.82055008753313052</c:v>
                </c:pt>
                <c:pt idx="78">
                  <c:v>0.83382284921621119</c:v>
                </c:pt>
                <c:pt idx="79">
                  <c:v>0.83549940830688152</c:v>
                </c:pt>
                <c:pt idx="80">
                  <c:v>0.82778723967978984</c:v>
                </c:pt>
                <c:pt idx="81">
                  <c:v>0.82778723967978984</c:v>
                </c:pt>
                <c:pt idx="82">
                  <c:v>0.82778723967978984</c:v>
                </c:pt>
                <c:pt idx="83">
                  <c:v>0.89336865456176773</c:v>
                </c:pt>
                <c:pt idx="84">
                  <c:v>0.91656105974658808</c:v>
                </c:pt>
                <c:pt idx="85">
                  <c:v>0.92121350976111871</c:v>
                </c:pt>
                <c:pt idx="86">
                  <c:v>0.89958589164314962</c:v>
                </c:pt>
                <c:pt idx="87">
                  <c:v>0.89464004205983894</c:v>
                </c:pt>
                <c:pt idx="88">
                  <c:v>0.89464004205983894</c:v>
                </c:pt>
                <c:pt idx="89">
                  <c:v>0.89464004205983894</c:v>
                </c:pt>
                <c:pt idx="90">
                  <c:v>0.89476578625121728</c:v>
                </c:pt>
                <c:pt idx="91">
                  <c:v>0.89011333092003231</c:v>
                </c:pt>
                <c:pt idx="92">
                  <c:v>0.88787792234357454</c:v>
                </c:pt>
                <c:pt idx="93">
                  <c:v>0.88937285388928433</c:v>
                </c:pt>
                <c:pt idx="94">
                  <c:v>0.8760861200386445</c:v>
                </c:pt>
                <c:pt idx="95">
                  <c:v>0.8760861200386445</c:v>
                </c:pt>
                <c:pt idx="96">
                  <c:v>0.8760861200386445</c:v>
                </c:pt>
                <c:pt idx="97">
                  <c:v>0.8760861200386445</c:v>
                </c:pt>
                <c:pt idx="98">
                  <c:v>0.89740636642027449</c:v>
                </c:pt>
                <c:pt idx="99">
                  <c:v>0.89916675319964579</c:v>
                </c:pt>
                <c:pt idx="100">
                  <c:v>0.90122053954779713</c:v>
                </c:pt>
                <c:pt idx="101">
                  <c:v>0.90462954108272053</c:v>
                </c:pt>
                <c:pt idx="102">
                  <c:v>0.90462954108272053</c:v>
                </c:pt>
                <c:pt idx="103">
                  <c:v>0.90462954108272053</c:v>
                </c:pt>
                <c:pt idx="104">
                  <c:v>0.93733642349333579</c:v>
                </c:pt>
                <c:pt idx="105">
                  <c:v>0.93167803589774101</c:v>
                </c:pt>
                <c:pt idx="106">
                  <c:v>0.9611575390017395</c:v>
                </c:pt>
                <c:pt idx="107">
                  <c:v>0.95650508367055453</c:v>
                </c:pt>
                <c:pt idx="108">
                  <c:v>0.97479355577474169</c:v>
                </c:pt>
                <c:pt idx="109">
                  <c:v>0.97479355577474169</c:v>
                </c:pt>
                <c:pt idx="110">
                  <c:v>0.97479355577474169</c:v>
                </c:pt>
                <c:pt idx="111">
                  <c:v>0.96969401766493435</c:v>
                </c:pt>
                <c:pt idx="112">
                  <c:v>0.98134610892758145</c:v>
                </c:pt>
                <c:pt idx="113">
                  <c:v>0.96980578968875353</c:v>
                </c:pt>
                <c:pt idx="114">
                  <c:v>0.96871602441898874</c:v>
                </c:pt>
                <c:pt idx="115">
                  <c:v>0.95406010321401757</c:v>
                </c:pt>
                <c:pt idx="116">
                  <c:v>0.95406010321401757</c:v>
                </c:pt>
                <c:pt idx="117">
                  <c:v>0.95406010321401757</c:v>
                </c:pt>
                <c:pt idx="118">
                  <c:v>0.98168840576616412</c:v>
                </c:pt>
                <c:pt idx="119">
                  <c:v>0.97485131590730001</c:v>
                </c:pt>
                <c:pt idx="120">
                  <c:v>0.97280997584691742</c:v>
                </c:pt>
                <c:pt idx="121">
                  <c:v>0.97280997584691742</c:v>
                </c:pt>
                <c:pt idx="122">
                  <c:v>0.95404643409575474</c:v>
                </c:pt>
                <c:pt idx="123">
                  <c:v>0.95404643409575474</c:v>
                </c:pt>
                <c:pt idx="124">
                  <c:v>0.95404643409575474</c:v>
                </c:pt>
                <c:pt idx="125">
                  <c:v>0.9766689471037604</c:v>
                </c:pt>
                <c:pt idx="126">
                  <c:v>0.99578203229334727</c:v>
                </c:pt>
                <c:pt idx="127">
                  <c:v>0.99086044792036398</c:v>
                </c:pt>
                <c:pt idx="128">
                  <c:v>1.0152027231520637</c:v>
                </c:pt>
                <c:pt idx="129">
                  <c:v>1.0257449787748787</c:v>
                </c:pt>
                <c:pt idx="130">
                  <c:v>1.0257449787748787</c:v>
                </c:pt>
                <c:pt idx="131">
                  <c:v>1.0257449787748787</c:v>
                </c:pt>
                <c:pt idx="132">
                  <c:v>1.0319808507296606</c:v>
                </c:pt>
              </c:numCache>
            </c:numRef>
          </c:val>
          <c:smooth val="0"/>
          <c:extLst>
            <c:ext xmlns:c16="http://schemas.microsoft.com/office/drawing/2014/chart" uri="{C3380CC4-5D6E-409C-BE32-E72D297353CC}">
              <c16:uniqueId val="{00000003-9DA2-4FE4-9989-A13AB120EEBD}"/>
            </c:ext>
          </c:extLst>
        </c:ser>
        <c:ser>
          <c:idx val="8"/>
          <c:order val="8"/>
          <c:tx>
            <c:strRef>
              <c:f>'Untitled Investment List'!$X$2</c:f>
              <c:strCache>
                <c:ptCount val="1"/>
                <c:pt idx="0">
                  <c:v>Amazon.com Inc</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List'!$X$4:$X$136</c:f>
              <c:numCache>
                <c:formatCode>_("$"* #,##0.00_);_("$"* \(#,##0.00\);_("$"* "-"??_);_(@_)</c:formatCode>
                <c:ptCount val="133"/>
                <c:pt idx="0">
                  <c:v>1</c:v>
                </c:pt>
                <c:pt idx="1">
                  <c:v>0.99991175822144385</c:v>
                </c:pt>
                <c:pt idx="2">
                  <c:v>0.98336642400749452</c:v>
                </c:pt>
                <c:pt idx="3">
                  <c:v>0.95557026250904442</c:v>
                </c:pt>
                <c:pt idx="4">
                  <c:v>0.95557026250904442</c:v>
                </c:pt>
                <c:pt idx="5">
                  <c:v>0.95557026250904442</c:v>
                </c:pt>
                <c:pt idx="6">
                  <c:v>0.93849547758054208</c:v>
                </c:pt>
                <c:pt idx="7">
                  <c:v>0.93889256562726098</c:v>
                </c:pt>
                <c:pt idx="8">
                  <c:v>0.94573130376787429</c:v>
                </c:pt>
                <c:pt idx="9">
                  <c:v>0.9209794837592592</c:v>
                </c:pt>
                <c:pt idx="10">
                  <c:v>0.93659827925515304</c:v>
                </c:pt>
                <c:pt idx="11">
                  <c:v>0.93659827925515304</c:v>
                </c:pt>
                <c:pt idx="12">
                  <c:v>0.93659827925515304</c:v>
                </c:pt>
                <c:pt idx="13">
                  <c:v>0.9045665122131441</c:v>
                </c:pt>
                <c:pt idx="14">
                  <c:v>0.8991837635051394</c:v>
                </c:pt>
                <c:pt idx="15">
                  <c:v>0.91930288992347664</c:v>
                </c:pt>
                <c:pt idx="16">
                  <c:v>0.88550628722391278</c:v>
                </c:pt>
                <c:pt idx="17">
                  <c:v>0.87910875797608012</c:v>
                </c:pt>
                <c:pt idx="18">
                  <c:v>0.87910875797608012</c:v>
                </c:pt>
                <c:pt idx="19">
                  <c:v>0.87910875797608012</c:v>
                </c:pt>
                <c:pt idx="20">
                  <c:v>0.85832781821857196</c:v>
                </c:pt>
                <c:pt idx="21">
                  <c:v>0.86737260090952073</c:v>
                </c:pt>
                <c:pt idx="22">
                  <c:v>0.87752040591885372</c:v>
                </c:pt>
                <c:pt idx="23">
                  <c:v>0.85545996028584925</c:v>
                </c:pt>
                <c:pt idx="24">
                  <c:v>0.87337304211063449</c:v>
                </c:pt>
                <c:pt idx="25">
                  <c:v>0.87337304211063449</c:v>
                </c:pt>
                <c:pt idx="26">
                  <c:v>0.87337304211063449</c:v>
                </c:pt>
                <c:pt idx="27">
                  <c:v>0.8636223251480204</c:v>
                </c:pt>
                <c:pt idx="28">
                  <c:v>0.85073902491701536</c:v>
                </c:pt>
                <c:pt idx="29">
                  <c:v>0.86273990731924299</c:v>
                </c:pt>
                <c:pt idx="30">
                  <c:v>0.86013677476540495</c:v>
                </c:pt>
                <c:pt idx="31">
                  <c:v>0.86569600703052185</c:v>
                </c:pt>
                <c:pt idx="32">
                  <c:v>0.86569600703052185</c:v>
                </c:pt>
                <c:pt idx="33">
                  <c:v>0.86569600703052185</c:v>
                </c:pt>
                <c:pt idx="34">
                  <c:v>0.89680123535447498</c:v>
                </c:pt>
                <c:pt idx="35">
                  <c:v>0.90761085374619521</c:v>
                </c:pt>
                <c:pt idx="36">
                  <c:v>0.88740348554930182</c:v>
                </c:pt>
                <c:pt idx="37">
                  <c:v>0.88841826604591356</c:v>
                </c:pt>
                <c:pt idx="38">
                  <c:v>0.85029781602423471</c:v>
                </c:pt>
                <c:pt idx="39">
                  <c:v>0.85029781602423471</c:v>
                </c:pt>
                <c:pt idx="40">
                  <c:v>0.85029781602423471</c:v>
                </c:pt>
                <c:pt idx="41">
                  <c:v>0.83944407674323651</c:v>
                </c:pt>
                <c:pt idx="42">
                  <c:v>0.84787116698429266</c:v>
                </c:pt>
                <c:pt idx="43">
                  <c:v>0.86481358920174434</c:v>
                </c:pt>
                <c:pt idx="44">
                  <c:v>0.78716082065827264</c:v>
                </c:pt>
                <c:pt idx="45">
                  <c:v>0.75446724023387657</c:v>
                </c:pt>
                <c:pt idx="46">
                  <c:v>0.75446724023387657</c:v>
                </c:pt>
                <c:pt idx="47">
                  <c:v>0.75446724023387657</c:v>
                </c:pt>
                <c:pt idx="48">
                  <c:v>0.77326273988743943</c:v>
                </c:pt>
                <c:pt idx="49">
                  <c:v>0.75296712991198989</c:v>
                </c:pt>
                <c:pt idx="50">
                  <c:v>0.84315023161545877</c:v>
                </c:pt>
                <c:pt idx="51">
                  <c:v>0.79955879106400274</c:v>
                </c:pt>
                <c:pt idx="52">
                  <c:v>0.81566291638517152</c:v>
                </c:pt>
                <c:pt idx="53">
                  <c:v>0.81566291638517152</c:v>
                </c:pt>
                <c:pt idx="54">
                  <c:v>0.81566291638517152</c:v>
                </c:pt>
                <c:pt idx="55">
                  <c:v>0.80352967127189323</c:v>
                </c:pt>
                <c:pt idx="56">
                  <c:v>0.79236708580916504</c:v>
                </c:pt>
                <c:pt idx="57">
                  <c:v>0.76915949701171482</c:v>
                </c:pt>
                <c:pt idx="58">
                  <c:v>0.76157070371015811</c:v>
                </c:pt>
                <c:pt idx="59">
                  <c:v>0.76157070371015811</c:v>
                </c:pt>
                <c:pt idx="60">
                  <c:v>0.76157070371015811</c:v>
                </c:pt>
                <c:pt idx="61">
                  <c:v>0.76157070371015811</c:v>
                </c:pt>
                <c:pt idx="62">
                  <c:v>0.73823075224487356</c:v>
                </c:pt>
                <c:pt idx="63">
                  <c:v>0.76408559452865643</c:v>
                </c:pt>
                <c:pt idx="64">
                  <c:v>0.79682329579911404</c:v>
                </c:pt>
                <c:pt idx="65">
                  <c:v>0.8230311051971213</c:v>
                </c:pt>
                <c:pt idx="66">
                  <c:v>0.83384072358884154</c:v>
                </c:pt>
                <c:pt idx="67">
                  <c:v>0.83384072358884154</c:v>
                </c:pt>
                <c:pt idx="68">
                  <c:v>0.83384072358884154</c:v>
                </c:pt>
                <c:pt idx="69">
                  <c:v>0.8281491286126742</c:v>
                </c:pt>
                <c:pt idx="70">
                  <c:v>0.82678138095862164</c:v>
                </c:pt>
                <c:pt idx="71">
                  <c:v>0.81367747628122633</c:v>
                </c:pt>
                <c:pt idx="72">
                  <c:v>0.83917935140756839</c:v>
                </c:pt>
                <c:pt idx="73">
                  <c:v>0.83820869180023483</c:v>
                </c:pt>
                <c:pt idx="74">
                  <c:v>0.83820869180023483</c:v>
                </c:pt>
                <c:pt idx="75">
                  <c:v>0.83820869180023483</c:v>
                </c:pt>
                <c:pt idx="76">
                  <c:v>0.82219280830083863</c:v>
                </c:pt>
                <c:pt idx="77">
                  <c:v>0.81628060887828091</c:v>
                </c:pt>
                <c:pt idx="78">
                  <c:v>0.83260533860262342</c:v>
                </c:pt>
                <c:pt idx="79">
                  <c:v>0.8474740789807903</c:v>
                </c:pt>
                <c:pt idx="80">
                  <c:v>0.85179792630290518</c:v>
                </c:pt>
                <c:pt idx="81">
                  <c:v>0.85179792630290518</c:v>
                </c:pt>
                <c:pt idx="82">
                  <c:v>0.85179792630290518</c:v>
                </c:pt>
                <c:pt idx="83">
                  <c:v>0.92053827486647866</c:v>
                </c:pt>
                <c:pt idx="84">
                  <c:v>0.93258327815798425</c:v>
                </c:pt>
                <c:pt idx="85">
                  <c:v>0.9276417383427602</c:v>
                </c:pt>
                <c:pt idx="86">
                  <c:v>0.90522832559553112</c:v>
                </c:pt>
                <c:pt idx="87">
                  <c:v>0.9070814030316422</c:v>
                </c:pt>
                <c:pt idx="88">
                  <c:v>0.9070814030316422</c:v>
                </c:pt>
                <c:pt idx="89">
                  <c:v>0.9070814030316422</c:v>
                </c:pt>
                <c:pt idx="90">
                  <c:v>0.90959629385014062</c:v>
                </c:pt>
                <c:pt idx="91">
                  <c:v>0.90037502755886323</c:v>
                </c:pt>
                <c:pt idx="92">
                  <c:v>0.88735936466002385</c:v>
                </c:pt>
                <c:pt idx="93">
                  <c:v>0.89609530112602642</c:v>
                </c:pt>
                <c:pt idx="94">
                  <c:v>0.88678579305619287</c:v>
                </c:pt>
                <c:pt idx="95">
                  <c:v>0.88678579305619287</c:v>
                </c:pt>
                <c:pt idx="96">
                  <c:v>0.88678579305619287</c:v>
                </c:pt>
                <c:pt idx="97">
                  <c:v>0.88678579305619287</c:v>
                </c:pt>
                <c:pt idx="98">
                  <c:v>0.90897860135703157</c:v>
                </c:pt>
                <c:pt idx="99">
                  <c:v>0.90324288549158593</c:v>
                </c:pt>
                <c:pt idx="100">
                  <c:v>0.90756673285691736</c:v>
                </c:pt>
                <c:pt idx="101">
                  <c:v>0.90452239132386603</c:v>
                </c:pt>
                <c:pt idx="102">
                  <c:v>0.90452239132386603</c:v>
                </c:pt>
                <c:pt idx="103">
                  <c:v>0.90452239132386603</c:v>
                </c:pt>
                <c:pt idx="104">
                  <c:v>0.91175821751119823</c:v>
                </c:pt>
                <c:pt idx="105">
                  <c:v>0.90761085374619554</c:v>
                </c:pt>
                <c:pt idx="106">
                  <c:v>0.91431722917575819</c:v>
                </c:pt>
                <c:pt idx="107">
                  <c:v>0.91731744981953167</c:v>
                </c:pt>
                <c:pt idx="108">
                  <c:v>0.94228987423132049</c:v>
                </c:pt>
                <c:pt idx="109">
                  <c:v>0.94228987423132049</c:v>
                </c:pt>
                <c:pt idx="110">
                  <c:v>0.94228987423132049</c:v>
                </c:pt>
                <c:pt idx="111">
                  <c:v>0.95733509816659945</c:v>
                </c:pt>
                <c:pt idx="112">
                  <c:v>0.96011471432076612</c:v>
                </c:pt>
                <c:pt idx="113">
                  <c:v>0.94065740128481601</c:v>
                </c:pt>
                <c:pt idx="114">
                  <c:v>0.9408338848419282</c:v>
                </c:pt>
                <c:pt idx="115">
                  <c:v>0.93580410324814811</c:v>
                </c:pt>
                <c:pt idx="116">
                  <c:v>0.93580410324814811</c:v>
                </c:pt>
                <c:pt idx="117">
                  <c:v>0.93580410324814811</c:v>
                </c:pt>
                <c:pt idx="118">
                  <c:v>0.95345245973726533</c:v>
                </c:pt>
                <c:pt idx="119">
                  <c:v>0.94780498565037585</c:v>
                </c:pt>
                <c:pt idx="120">
                  <c:v>0.93765718068425929</c:v>
                </c:pt>
                <c:pt idx="121">
                  <c:v>0.93765718068425929</c:v>
                </c:pt>
                <c:pt idx="122">
                  <c:v>0.92517096845675661</c:v>
                </c:pt>
                <c:pt idx="123">
                  <c:v>0.92517096845675661</c:v>
                </c:pt>
                <c:pt idx="124">
                  <c:v>0.92517096845675661</c:v>
                </c:pt>
                <c:pt idx="125">
                  <c:v>0.91978821970553559</c:v>
                </c:pt>
                <c:pt idx="126">
                  <c:v>0.93876020295942697</c:v>
                </c:pt>
                <c:pt idx="127">
                  <c:v>0.93531877342287306</c:v>
                </c:pt>
                <c:pt idx="128">
                  <c:v>0.95795279061649241</c:v>
                </c:pt>
                <c:pt idx="129">
                  <c:v>0.98521950140038939</c:v>
                </c:pt>
                <c:pt idx="130">
                  <c:v>0.98521950140038939</c:v>
                </c:pt>
                <c:pt idx="131">
                  <c:v>0.98521950140038939</c:v>
                </c:pt>
                <c:pt idx="132">
                  <c:v>0.96796823295799117</c:v>
                </c:pt>
              </c:numCache>
            </c:numRef>
          </c:val>
          <c:smooth val="0"/>
          <c:extLst>
            <c:ext xmlns:c16="http://schemas.microsoft.com/office/drawing/2014/chart" uri="{C3380CC4-5D6E-409C-BE32-E72D297353CC}">
              <c16:uniqueId val="{00000004-9DA2-4FE4-9989-A13AB120EEBD}"/>
            </c:ext>
          </c:extLst>
        </c:ser>
        <c:ser>
          <c:idx val="9"/>
          <c:order val="9"/>
          <c:tx>
            <c:strRef>
              <c:f>'Untitled Investment List'!$Y$2</c:f>
              <c:strCache>
                <c:ptCount val="1"/>
                <c:pt idx="0">
                  <c:v>Alphabet Inc Class A</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List'!$Y$4:$Y$136</c:f>
              <c:numCache>
                <c:formatCode>_("$"* #,##0.00_);_("$"* \(#,##0.00\);_("$"* "-"??_);_(@_)</c:formatCode>
                <c:ptCount val="133"/>
                <c:pt idx="0">
                  <c:v>1</c:v>
                </c:pt>
                <c:pt idx="1">
                  <c:v>1.008162376989671</c:v>
                </c:pt>
                <c:pt idx="2">
                  <c:v>1.0042988520455642</c:v>
                </c:pt>
                <c:pt idx="3">
                  <c:v>0.97763508830822221</c:v>
                </c:pt>
                <c:pt idx="4">
                  <c:v>0.97763508830822221</c:v>
                </c:pt>
                <c:pt idx="5">
                  <c:v>0.97763508830822221</c:v>
                </c:pt>
                <c:pt idx="6">
                  <c:v>0.97540403794036246</c:v>
                </c:pt>
                <c:pt idx="7">
                  <c:v>0.95456276973420651</c:v>
                </c:pt>
                <c:pt idx="8">
                  <c:v>0.93992490656116356</c:v>
                </c:pt>
                <c:pt idx="9">
                  <c:v>0.91690700421719962</c:v>
                </c:pt>
                <c:pt idx="10">
                  <c:v>0.92659302469249261</c:v>
                </c:pt>
                <c:pt idx="11">
                  <c:v>0.92659302469249261</c:v>
                </c:pt>
                <c:pt idx="12">
                  <c:v>0.92659302469249261</c:v>
                </c:pt>
                <c:pt idx="13">
                  <c:v>0.90879904208810214</c:v>
                </c:pt>
                <c:pt idx="14">
                  <c:v>0.93007563876519395</c:v>
                </c:pt>
                <c:pt idx="15">
                  <c:v>0.94150296627683738</c:v>
                </c:pt>
                <c:pt idx="16">
                  <c:v>0.93785710488345919</c:v>
                </c:pt>
                <c:pt idx="17">
                  <c:v>0.94607389673370335</c:v>
                </c:pt>
                <c:pt idx="18">
                  <c:v>0.94607389673370335</c:v>
                </c:pt>
                <c:pt idx="19">
                  <c:v>0.94607389673370335</c:v>
                </c:pt>
                <c:pt idx="20">
                  <c:v>0.90368395343915386</c:v>
                </c:pt>
                <c:pt idx="21">
                  <c:v>0.89371384559518341</c:v>
                </c:pt>
                <c:pt idx="22">
                  <c:v>0.91043965410587346</c:v>
                </c:pt>
                <c:pt idx="23">
                  <c:v>0.88674021980733264</c:v>
                </c:pt>
                <c:pt idx="24">
                  <c:v>0.90161365794101611</c:v>
                </c:pt>
                <c:pt idx="25">
                  <c:v>0.90161365794101611</c:v>
                </c:pt>
                <c:pt idx="26">
                  <c:v>0.90161365794101611</c:v>
                </c:pt>
                <c:pt idx="27">
                  <c:v>0.89507588239542746</c:v>
                </c:pt>
                <c:pt idx="28">
                  <c:v>0.87535359456757456</c:v>
                </c:pt>
                <c:pt idx="29">
                  <c:v>0.89289662433672412</c:v>
                </c:pt>
                <c:pt idx="30">
                  <c:v>0.8869581449284637</c:v>
                </c:pt>
                <c:pt idx="31">
                  <c:v>0.89344143850903035</c:v>
                </c:pt>
                <c:pt idx="32">
                  <c:v>0.89344143850903035</c:v>
                </c:pt>
                <c:pt idx="33">
                  <c:v>0.89344143850903035</c:v>
                </c:pt>
                <c:pt idx="34">
                  <c:v>0.91354509735308032</c:v>
                </c:pt>
                <c:pt idx="35">
                  <c:v>0.92923575674522296</c:v>
                </c:pt>
                <c:pt idx="36">
                  <c:v>0.89927095535672519</c:v>
                </c:pt>
                <c:pt idx="37">
                  <c:v>0.88390718364627896</c:v>
                </c:pt>
                <c:pt idx="38">
                  <c:v>0.84081235057106041</c:v>
                </c:pt>
                <c:pt idx="39">
                  <c:v>0.84081235057106041</c:v>
                </c:pt>
                <c:pt idx="40">
                  <c:v>0.84081235057106041</c:v>
                </c:pt>
                <c:pt idx="41">
                  <c:v>0.8425012750530011</c:v>
                </c:pt>
                <c:pt idx="42">
                  <c:v>0.85574026930028735</c:v>
                </c:pt>
                <c:pt idx="43">
                  <c:v>0.85557682477469976</c:v>
                </c:pt>
                <c:pt idx="44">
                  <c:v>0.82114454333875109</c:v>
                </c:pt>
                <c:pt idx="45">
                  <c:v>0.79325003607891253</c:v>
                </c:pt>
                <c:pt idx="46">
                  <c:v>0.79325003607891253</c:v>
                </c:pt>
                <c:pt idx="47">
                  <c:v>0.79325003607891253</c:v>
                </c:pt>
                <c:pt idx="48">
                  <c:v>0.79951540453834802</c:v>
                </c:pt>
                <c:pt idx="49">
                  <c:v>0.78834670578919952</c:v>
                </c:pt>
                <c:pt idx="50">
                  <c:v>0.86467522939518882</c:v>
                </c:pt>
                <c:pt idx="51">
                  <c:v>0.83258564917405253</c:v>
                </c:pt>
                <c:pt idx="52">
                  <c:v>0.85612164031648441</c:v>
                </c:pt>
                <c:pt idx="53">
                  <c:v>0.85612164031648441</c:v>
                </c:pt>
                <c:pt idx="54">
                  <c:v>0.85612164031648441</c:v>
                </c:pt>
                <c:pt idx="55">
                  <c:v>0.86663656096328257</c:v>
                </c:pt>
                <c:pt idx="56">
                  <c:v>0.85159967830401162</c:v>
                </c:pt>
                <c:pt idx="57">
                  <c:v>0.83536420473956274</c:v>
                </c:pt>
                <c:pt idx="58">
                  <c:v>0.82354172788806401</c:v>
                </c:pt>
                <c:pt idx="59">
                  <c:v>0.82354172788806401</c:v>
                </c:pt>
                <c:pt idx="60">
                  <c:v>0.82354172788806401</c:v>
                </c:pt>
                <c:pt idx="61">
                  <c:v>0.82354172788806401</c:v>
                </c:pt>
                <c:pt idx="62">
                  <c:v>0.80452769875810504</c:v>
                </c:pt>
                <c:pt idx="63">
                  <c:v>0.82523065237000481</c:v>
                </c:pt>
                <c:pt idx="64">
                  <c:v>0.84636945896312366</c:v>
                </c:pt>
                <c:pt idx="65">
                  <c:v>0.86778067264239567</c:v>
                </c:pt>
                <c:pt idx="66">
                  <c:v>0.88238170232044744</c:v>
                </c:pt>
                <c:pt idx="67">
                  <c:v>0.88238170232044744</c:v>
                </c:pt>
                <c:pt idx="68">
                  <c:v>0.88238170232044744</c:v>
                </c:pt>
                <c:pt idx="69">
                  <c:v>0.87502670551639949</c:v>
                </c:pt>
                <c:pt idx="70">
                  <c:v>0.87257504037154299</c:v>
                </c:pt>
                <c:pt idx="71">
                  <c:v>0.86516556160247315</c:v>
                </c:pt>
                <c:pt idx="72">
                  <c:v>0.87878592686595658</c:v>
                </c:pt>
                <c:pt idx="73">
                  <c:v>0.89365936499963994</c:v>
                </c:pt>
                <c:pt idx="74">
                  <c:v>0.89365936499963994</c:v>
                </c:pt>
                <c:pt idx="75">
                  <c:v>0.89365936499963994</c:v>
                </c:pt>
                <c:pt idx="76">
                  <c:v>0.89464003078368681</c:v>
                </c:pt>
                <c:pt idx="77">
                  <c:v>0.88930084751275462</c:v>
                </c:pt>
                <c:pt idx="78">
                  <c:v>0.82474032016272059</c:v>
                </c:pt>
                <c:pt idx="79">
                  <c:v>0.84053994211542871</c:v>
                </c:pt>
                <c:pt idx="80">
                  <c:v>0.832204279527334</c:v>
                </c:pt>
                <c:pt idx="81">
                  <c:v>0.832204279527334</c:v>
                </c:pt>
                <c:pt idx="82">
                  <c:v>0.832204279527334</c:v>
                </c:pt>
                <c:pt idx="83">
                  <c:v>0.86331319259494477</c:v>
                </c:pt>
                <c:pt idx="84">
                  <c:v>0.86914270807316119</c:v>
                </c:pt>
                <c:pt idx="85">
                  <c:v>0.90095987983866577</c:v>
                </c:pt>
                <c:pt idx="86">
                  <c:v>0.89327799398344276</c:v>
                </c:pt>
                <c:pt idx="87">
                  <c:v>0.90542735988611656</c:v>
                </c:pt>
                <c:pt idx="88">
                  <c:v>0.90542735988611656</c:v>
                </c:pt>
                <c:pt idx="89">
                  <c:v>0.90542735988611656</c:v>
                </c:pt>
                <c:pt idx="90">
                  <c:v>0.90733421085866695</c:v>
                </c:pt>
                <c:pt idx="91">
                  <c:v>0.89338695791348688</c:v>
                </c:pt>
                <c:pt idx="92">
                  <c:v>0.91833946508222786</c:v>
                </c:pt>
                <c:pt idx="93">
                  <c:v>0.93092468259664229</c:v>
                </c:pt>
                <c:pt idx="94">
                  <c:v>0.91784913287494374</c:v>
                </c:pt>
                <c:pt idx="95">
                  <c:v>0.91784913287494374</c:v>
                </c:pt>
                <c:pt idx="96">
                  <c:v>0.91784913287494374</c:v>
                </c:pt>
                <c:pt idx="97">
                  <c:v>0.91784913287494374</c:v>
                </c:pt>
                <c:pt idx="98">
                  <c:v>0.94198441878522532</c:v>
                </c:pt>
                <c:pt idx="99">
                  <c:v>0.93904242006360616</c:v>
                </c:pt>
                <c:pt idx="100">
                  <c:v>0.93631834646311796</c:v>
                </c:pt>
                <c:pt idx="101">
                  <c:v>0.93566456973024625</c:v>
                </c:pt>
                <c:pt idx="102">
                  <c:v>0.93566456973024625</c:v>
                </c:pt>
                <c:pt idx="103">
                  <c:v>0.93566456973024625</c:v>
                </c:pt>
                <c:pt idx="104">
                  <c:v>0.92090009415712837</c:v>
                </c:pt>
                <c:pt idx="105">
                  <c:v>0.90537287792109467</c:v>
                </c:pt>
                <c:pt idx="106">
                  <c:v>0.91556091088619607</c:v>
                </c:pt>
                <c:pt idx="107">
                  <c:v>0.91643261410967747</c:v>
                </c:pt>
                <c:pt idx="108">
                  <c:v>0.94623397234206641</c:v>
                </c:pt>
                <c:pt idx="109">
                  <c:v>0.94623397234206641</c:v>
                </c:pt>
                <c:pt idx="110">
                  <c:v>0.94623397234206641</c:v>
                </c:pt>
                <c:pt idx="111">
                  <c:v>0.96050811433842154</c:v>
                </c:pt>
                <c:pt idx="112">
                  <c:v>0.9741992693174607</c:v>
                </c:pt>
                <c:pt idx="113">
                  <c:v>0.96738096430845877</c:v>
                </c:pt>
                <c:pt idx="114">
                  <c:v>0.95838080333995035</c:v>
                </c:pt>
                <c:pt idx="115">
                  <c:v>0.95276252171068609</c:v>
                </c:pt>
                <c:pt idx="116">
                  <c:v>0.95276252171068609</c:v>
                </c:pt>
                <c:pt idx="117">
                  <c:v>0.95276252171068609</c:v>
                </c:pt>
                <c:pt idx="118">
                  <c:v>0.964217271660748</c:v>
                </c:pt>
                <c:pt idx="119">
                  <c:v>0.95974446434175065</c:v>
                </c:pt>
                <c:pt idx="120">
                  <c:v>0.94539875339654666</c:v>
                </c:pt>
                <c:pt idx="121">
                  <c:v>0.94539875339654666</c:v>
                </c:pt>
                <c:pt idx="122">
                  <c:v>0.9089617361394462</c:v>
                </c:pt>
                <c:pt idx="123">
                  <c:v>0.9089617361394462</c:v>
                </c:pt>
                <c:pt idx="124">
                  <c:v>0.9089617361394462</c:v>
                </c:pt>
                <c:pt idx="125">
                  <c:v>0.90105250452016972</c:v>
                </c:pt>
                <c:pt idx="126">
                  <c:v>0.90967083980560326</c:v>
                </c:pt>
                <c:pt idx="127">
                  <c:v>0.93099849475135044</c:v>
                </c:pt>
                <c:pt idx="128">
                  <c:v>0.94659877403732728</c:v>
                </c:pt>
                <c:pt idx="129">
                  <c:v>0.97381744363438594</c:v>
                </c:pt>
                <c:pt idx="130">
                  <c:v>0.97381744363438594</c:v>
                </c:pt>
                <c:pt idx="131">
                  <c:v>0.97381744363438594</c:v>
                </c:pt>
                <c:pt idx="132">
                  <c:v>0.96127176433509232</c:v>
                </c:pt>
              </c:numCache>
            </c:numRef>
          </c:val>
          <c:smooth val="0"/>
          <c:extLst>
            <c:ext xmlns:c16="http://schemas.microsoft.com/office/drawing/2014/chart" uri="{C3380CC4-5D6E-409C-BE32-E72D297353CC}">
              <c16:uniqueId val="{00000005-9DA2-4FE4-9989-A13AB120EEBD}"/>
            </c:ext>
          </c:extLst>
        </c:ser>
        <c:ser>
          <c:idx val="10"/>
          <c:order val="10"/>
          <c:tx>
            <c:strRef>
              <c:f>'Untitled Investment List'!$Z$2</c:f>
              <c:strCache>
                <c:ptCount val="1"/>
                <c:pt idx="0">
                  <c:v>Tesla Inc</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List'!$Z$4:$Z$136</c:f>
              <c:numCache>
                <c:formatCode>_("$"* #,##0.00_);_("$"* \(#,##0.00\);_("$"* "-"??_);_(@_)</c:formatCode>
                <c:ptCount val="133"/>
                <c:pt idx="0">
                  <c:v>1</c:v>
                </c:pt>
                <c:pt idx="1">
                  <c:v>1.0182146793428126</c:v>
                </c:pt>
                <c:pt idx="2">
                  <c:v>1.0008189547682587</c:v>
                </c:pt>
                <c:pt idx="3">
                  <c:v>0.95394086618241947</c:v>
                </c:pt>
                <c:pt idx="4">
                  <c:v>0.95394086618241947</c:v>
                </c:pt>
                <c:pt idx="5">
                  <c:v>0.95394086618241947</c:v>
                </c:pt>
                <c:pt idx="6">
                  <c:v>0.93341052254784806</c:v>
                </c:pt>
                <c:pt idx="7">
                  <c:v>0.85510152227458724</c:v>
                </c:pt>
                <c:pt idx="8">
                  <c:v>0.82121374718192197</c:v>
                </c:pt>
                <c:pt idx="9">
                  <c:v>0.79622151309043587</c:v>
                </c:pt>
                <c:pt idx="10">
                  <c:v>0.82737002655088798</c:v>
                </c:pt>
                <c:pt idx="11">
                  <c:v>0.82737002655088798</c:v>
                </c:pt>
                <c:pt idx="12">
                  <c:v>0.82737002655088798</c:v>
                </c:pt>
                <c:pt idx="13">
                  <c:v>0.80384626252001801</c:v>
                </c:pt>
                <c:pt idx="14">
                  <c:v>0.76823585905241742</c:v>
                </c:pt>
                <c:pt idx="15">
                  <c:v>0.78817316677016558</c:v>
                </c:pt>
                <c:pt idx="16">
                  <c:v>0.74397785999123933</c:v>
                </c:pt>
                <c:pt idx="17">
                  <c:v>0.74177515490031509</c:v>
                </c:pt>
                <c:pt idx="18">
                  <c:v>0.74177515490031509</c:v>
                </c:pt>
                <c:pt idx="19">
                  <c:v>0.74177515490031509</c:v>
                </c:pt>
                <c:pt idx="20">
                  <c:v>0.62734743453081476</c:v>
                </c:pt>
                <c:pt idx="21">
                  <c:v>0.65115359633888836</c:v>
                </c:pt>
                <c:pt idx="22">
                  <c:v>0.70060150798057164</c:v>
                </c:pt>
                <c:pt idx="23">
                  <c:v>0.67967580691819607</c:v>
                </c:pt>
                <c:pt idx="24">
                  <c:v>0.70593883258127921</c:v>
                </c:pt>
                <c:pt idx="25">
                  <c:v>0.70593883258127921</c:v>
                </c:pt>
                <c:pt idx="26">
                  <c:v>0.70593883258127921</c:v>
                </c:pt>
                <c:pt idx="27">
                  <c:v>0.67213577722656437</c:v>
                </c:pt>
                <c:pt idx="28">
                  <c:v>0.63627121544464416</c:v>
                </c:pt>
                <c:pt idx="29">
                  <c:v>0.66606421759554879</c:v>
                </c:pt>
                <c:pt idx="30">
                  <c:v>0.66719381005366107</c:v>
                </c:pt>
                <c:pt idx="31">
                  <c:v>0.70235237671792339</c:v>
                </c:pt>
                <c:pt idx="32">
                  <c:v>0.70235237671792339</c:v>
                </c:pt>
                <c:pt idx="33">
                  <c:v>0.70235237671792339</c:v>
                </c:pt>
                <c:pt idx="34">
                  <c:v>0.78616814016826053</c:v>
                </c:pt>
                <c:pt idx="35">
                  <c:v>0.81370195695317471</c:v>
                </c:pt>
                <c:pt idx="36">
                  <c:v>0.76829233887771786</c:v>
                </c:pt>
                <c:pt idx="37">
                  <c:v>0.77131399873690043</c:v>
                </c:pt>
                <c:pt idx="38">
                  <c:v>0.74426025821820896</c:v>
                </c:pt>
                <c:pt idx="39">
                  <c:v>0.74426025821820896</c:v>
                </c:pt>
                <c:pt idx="40">
                  <c:v>0.74426025821820896</c:v>
                </c:pt>
                <c:pt idx="41">
                  <c:v>0.7318629806418584</c:v>
                </c:pt>
                <c:pt idx="42">
                  <c:v>0.75812600630494165</c:v>
                </c:pt>
                <c:pt idx="43">
                  <c:v>0.79850893791931077</c:v>
                </c:pt>
                <c:pt idx="44">
                  <c:v>0.75479370830613912</c:v>
                </c:pt>
                <c:pt idx="45">
                  <c:v>0.67614583043037457</c:v>
                </c:pt>
                <c:pt idx="46">
                  <c:v>0.67614583043037457</c:v>
                </c:pt>
                <c:pt idx="47">
                  <c:v>0.67614583043037457</c:v>
                </c:pt>
                <c:pt idx="48">
                  <c:v>0.65880658568112083</c:v>
                </c:pt>
                <c:pt idx="49">
                  <c:v>0.62652847976255643</c:v>
                </c:pt>
                <c:pt idx="50">
                  <c:v>0.76868769585575591</c:v>
                </c:pt>
                <c:pt idx="51">
                  <c:v>0.71277286715525301</c:v>
                </c:pt>
                <c:pt idx="52">
                  <c:v>0.7125187088409336</c:v>
                </c:pt>
                <c:pt idx="53">
                  <c:v>0.7125187088409336</c:v>
                </c:pt>
                <c:pt idx="54">
                  <c:v>0.7125187088409336</c:v>
                </c:pt>
                <c:pt idx="55">
                  <c:v>0.71263166804176814</c:v>
                </c:pt>
                <c:pt idx="56">
                  <c:v>0.71760187512732165</c:v>
                </c:pt>
                <c:pt idx="57">
                  <c:v>0.68213267077320561</c:v>
                </c:pt>
                <c:pt idx="58">
                  <c:v>0.6816243541445669</c:v>
                </c:pt>
                <c:pt idx="59">
                  <c:v>0.6816243541445669</c:v>
                </c:pt>
                <c:pt idx="60">
                  <c:v>0.6816243541445669</c:v>
                </c:pt>
                <c:pt idx="61">
                  <c:v>0.6816243541445669</c:v>
                </c:pt>
                <c:pt idx="62">
                  <c:v>0.64245573427649449</c:v>
                </c:pt>
                <c:pt idx="63">
                  <c:v>0.67202281802572983</c:v>
                </c:pt>
                <c:pt idx="64">
                  <c:v>0.70808505829666912</c:v>
                </c:pt>
                <c:pt idx="65">
                  <c:v>0.73285137398648603</c:v>
                </c:pt>
                <c:pt idx="66">
                  <c:v>0.80469345720092711</c:v>
                </c:pt>
                <c:pt idx="67">
                  <c:v>0.80469345720092711</c:v>
                </c:pt>
                <c:pt idx="68">
                  <c:v>0.80469345720092711</c:v>
                </c:pt>
                <c:pt idx="69">
                  <c:v>0.80731975963230562</c:v>
                </c:pt>
                <c:pt idx="70">
                  <c:v>0.8246872442942097</c:v>
                </c:pt>
                <c:pt idx="71">
                  <c:v>0.79681454945702579</c:v>
                </c:pt>
                <c:pt idx="72">
                  <c:v>0.79218321997397612</c:v>
                </c:pt>
                <c:pt idx="73">
                  <c:v>0.81107565452179653</c:v>
                </c:pt>
                <c:pt idx="74">
                  <c:v>0.81107565452179653</c:v>
                </c:pt>
                <c:pt idx="75">
                  <c:v>0.81107565452179653</c:v>
                </c:pt>
                <c:pt idx="76">
                  <c:v>0.79144898494366822</c:v>
                </c:pt>
                <c:pt idx="77">
                  <c:v>0.77758323685693553</c:v>
                </c:pt>
                <c:pt idx="78">
                  <c:v>0.78004010071194529</c:v>
                </c:pt>
                <c:pt idx="79">
                  <c:v>0.80432633923600727</c:v>
                </c:pt>
                <c:pt idx="80">
                  <c:v>0.84228064735778307</c:v>
                </c:pt>
                <c:pt idx="81">
                  <c:v>0.84228064735778307</c:v>
                </c:pt>
                <c:pt idx="82">
                  <c:v>0.84228064735778307</c:v>
                </c:pt>
                <c:pt idx="83">
                  <c:v>0.89909915011472896</c:v>
                </c:pt>
                <c:pt idx="84">
                  <c:v>0.94340741609448986</c:v>
                </c:pt>
                <c:pt idx="85">
                  <c:v>0.98184180093225426</c:v>
                </c:pt>
                <c:pt idx="86">
                  <c:v>0.96811725195900644</c:v>
                </c:pt>
                <c:pt idx="87">
                  <c:v>0.98833695745395811</c:v>
                </c:pt>
                <c:pt idx="88">
                  <c:v>0.98833695745395811</c:v>
                </c:pt>
                <c:pt idx="89">
                  <c:v>0.98833695745395811</c:v>
                </c:pt>
                <c:pt idx="90">
                  <c:v>0.96605574553180096</c:v>
                </c:pt>
                <c:pt idx="91">
                  <c:v>0.97094123332917004</c:v>
                </c:pt>
                <c:pt idx="92">
                  <c:v>0.94496060544329041</c:v>
                </c:pt>
                <c:pt idx="93">
                  <c:v>0.9630905650481526</c:v>
                </c:pt>
                <c:pt idx="94">
                  <c:v>0.95828979698873407</c:v>
                </c:pt>
                <c:pt idx="95">
                  <c:v>0.95828979698873407</c:v>
                </c:pt>
                <c:pt idx="96">
                  <c:v>0.95828979698873407</c:v>
                </c:pt>
                <c:pt idx="97">
                  <c:v>0.95828979698873407</c:v>
                </c:pt>
                <c:pt idx="98">
                  <c:v>1.0247945556024676</c:v>
                </c:pt>
                <c:pt idx="99">
                  <c:v>1.0078789077439021</c:v>
                </c:pt>
                <c:pt idx="100">
                  <c:v>1.0121995990873323</c:v>
                </c:pt>
                <c:pt idx="101">
                  <c:v>0.97839654373261753</c:v>
                </c:pt>
                <c:pt idx="102">
                  <c:v>0.97839654373261753</c:v>
                </c:pt>
                <c:pt idx="103">
                  <c:v>0.97839654373261753</c:v>
                </c:pt>
                <c:pt idx="104">
                  <c:v>0.96775013444385261</c:v>
                </c:pt>
                <c:pt idx="105">
                  <c:v>0.9722120249007673</c:v>
                </c:pt>
                <c:pt idx="106">
                  <c:v>0.93770297397862845</c:v>
                </c:pt>
                <c:pt idx="107">
                  <c:v>0.80398746163350332</c:v>
                </c:pt>
                <c:pt idx="108">
                  <c:v>0.83346982609455444</c:v>
                </c:pt>
                <c:pt idx="109">
                  <c:v>0.83346982609455444</c:v>
                </c:pt>
                <c:pt idx="110">
                  <c:v>0.83346982609455444</c:v>
                </c:pt>
                <c:pt idx="111">
                  <c:v>0.87142413376656414</c:v>
                </c:pt>
                <c:pt idx="112">
                  <c:v>0.92087204540824752</c:v>
                </c:pt>
                <c:pt idx="113">
                  <c:v>0.92183219928999083</c:v>
                </c:pt>
                <c:pt idx="114">
                  <c:v>0.90116065654193467</c:v>
                </c:pt>
                <c:pt idx="115">
                  <c:v>0.91866934031732339</c:v>
                </c:pt>
                <c:pt idx="116">
                  <c:v>0.91866934031732339</c:v>
                </c:pt>
                <c:pt idx="117">
                  <c:v>0.91866934031732339</c:v>
                </c:pt>
                <c:pt idx="118">
                  <c:v>0.92945694871957296</c:v>
                </c:pt>
                <c:pt idx="119">
                  <c:v>0.89336646808621745</c:v>
                </c:pt>
                <c:pt idx="120">
                  <c:v>0.90946316117652448</c:v>
                </c:pt>
                <c:pt idx="121">
                  <c:v>0.90946316117652448</c:v>
                </c:pt>
                <c:pt idx="122">
                  <c:v>0.90977379931614433</c:v>
                </c:pt>
                <c:pt idx="123">
                  <c:v>0.90977379931614433</c:v>
                </c:pt>
                <c:pt idx="124">
                  <c:v>0.90977379931614433</c:v>
                </c:pt>
                <c:pt idx="125">
                  <c:v>0.98466578185265208</c:v>
                </c:pt>
                <c:pt idx="126">
                  <c:v>0.96148089587405194</c:v>
                </c:pt>
                <c:pt idx="127">
                  <c:v>0.92499505826265838</c:v>
                </c:pt>
                <c:pt idx="128">
                  <c:v>0.91999661126445464</c:v>
                </c:pt>
                <c:pt idx="129">
                  <c:v>0.91392505163343896</c:v>
                </c:pt>
                <c:pt idx="130">
                  <c:v>0.91392505163343896</c:v>
                </c:pt>
                <c:pt idx="131">
                  <c:v>0.91392505163343896</c:v>
                </c:pt>
                <c:pt idx="132">
                  <c:v>0.89706588360017381</c:v>
                </c:pt>
              </c:numCache>
            </c:numRef>
          </c:val>
          <c:smooth val="0"/>
          <c:extLst>
            <c:ext xmlns:c16="http://schemas.microsoft.com/office/drawing/2014/chart" uri="{C3380CC4-5D6E-409C-BE32-E72D297353CC}">
              <c16:uniqueId val="{00000006-9DA2-4FE4-9989-A13AB120EEBD}"/>
            </c:ext>
          </c:extLst>
        </c:ser>
        <c:ser>
          <c:idx val="11"/>
          <c:order val="11"/>
          <c:tx>
            <c:strRef>
              <c:f>'Untitled Investment List'!$AA$2</c:f>
              <c:strCache>
                <c:ptCount val="1"/>
                <c:pt idx="0">
                  <c:v>Apple Inc</c:v>
                </c:pt>
              </c:strCache>
            </c:strRef>
          </c:tx>
          <c:spPr>
            <a:ln w="28575" cap="rnd">
              <a:solidFill>
                <a:schemeClr val="tx2"/>
              </a:solidFill>
              <a:round/>
            </a:ln>
            <a:effectLst/>
          </c:spPr>
          <c:marker>
            <c:symbol val="none"/>
          </c:marker>
          <c:cat>
            <c:numRef>
              <c:f>'Untitled Investment List'!$O$4:$O$136</c:f>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f>'Untitled Investment List'!$AA$4:$AA$136</c:f>
              <c:numCache>
                <c:formatCode>_("$"* #,##0.00_);_("$"* \(#,##0.00\);_("$"* "-"??_);_(@_)</c:formatCode>
                <c:ptCount val="133"/>
                <c:pt idx="0">
                  <c:v>1</c:v>
                </c:pt>
                <c:pt idx="1">
                  <c:v>1.001636192579429</c:v>
                </c:pt>
                <c:pt idx="2">
                  <c:v>1.0055630547700587</c:v>
                </c:pt>
                <c:pt idx="3">
                  <c:v>1.0044177199846447</c:v>
                </c:pt>
                <c:pt idx="4">
                  <c:v>1.0044177199846447</c:v>
                </c:pt>
                <c:pt idx="5">
                  <c:v>1.0044177199846447</c:v>
                </c:pt>
                <c:pt idx="6">
                  <c:v>1.0107579662349788</c:v>
                </c:pt>
                <c:pt idx="7">
                  <c:v>1.0105125373379713</c:v>
                </c:pt>
                <c:pt idx="8">
                  <c:v>0.98318812124132038</c:v>
                </c:pt>
                <c:pt idx="9">
                  <c:v>0.97067124801878146</c:v>
                </c:pt>
                <c:pt idx="10">
                  <c:v>0.98924203380539388</c:v>
                </c:pt>
                <c:pt idx="11">
                  <c:v>0.98924203380539388</c:v>
                </c:pt>
                <c:pt idx="12">
                  <c:v>0.98924203380539388</c:v>
                </c:pt>
                <c:pt idx="13">
                  <c:v>0.97365729949137914</c:v>
                </c:pt>
                <c:pt idx="14">
                  <c:v>0.96506728841909739</c:v>
                </c:pt>
                <c:pt idx="15">
                  <c:v>0.96429009693882195</c:v>
                </c:pt>
                <c:pt idx="16">
                  <c:v>0.96261299957014013</c:v>
                </c:pt>
                <c:pt idx="17">
                  <c:v>0.97791140019789469</c:v>
                </c:pt>
                <c:pt idx="18">
                  <c:v>0.97791140019789469</c:v>
                </c:pt>
                <c:pt idx="19">
                  <c:v>0.97791140019789469</c:v>
                </c:pt>
                <c:pt idx="20">
                  <c:v>0.93050272018370594</c:v>
                </c:pt>
                <c:pt idx="21">
                  <c:v>0.90334192336518415</c:v>
                </c:pt>
                <c:pt idx="22">
                  <c:v>0.88755266494341478</c:v>
                </c:pt>
                <c:pt idx="23">
                  <c:v>0.85769215037892821</c:v>
                </c:pt>
                <c:pt idx="24">
                  <c:v>0.87327688469294318</c:v>
                </c:pt>
                <c:pt idx="25">
                  <c:v>0.87327688469294318</c:v>
                </c:pt>
                <c:pt idx="26">
                  <c:v>0.87327688469294318</c:v>
                </c:pt>
                <c:pt idx="27">
                  <c:v>0.87536303023676176</c:v>
                </c:pt>
                <c:pt idx="28">
                  <c:v>0.8700044995340851</c:v>
                </c:pt>
                <c:pt idx="29">
                  <c:v>0.88043522725317791</c:v>
                </c:pt>
                <c:pt idx="30">
                  <c:v>0.87577207837152571</c:v>
                </c:pt>
                <c:pt idx="31">
                  <c:v>0.89282938602721307</c:v>
                </c:pt>
                <c:pt idx="32">
                  <c:v>0.89282938602721307</c:v>
                </c:pt>
                <c:pt idx="33">
                  <c:v>0.89282938602721307</c:v>
                </c:pt>
                <c:pt idx="34">
                  <c:v>0.90289197040079461</c:v>
                </c:pt>
                <c:pt idx="35">
                  <c:v>0.91524522438557687</c:v>
                </c:pt>
                <c:pt idx="36">
                  <c:v>0.90616435555965269</c:v>
                </c:pt>
                <c:pt idx="37">
                  <c:v>0.91565427252034093</c:v>
                </c:pt>
                <c:pt idx="38">
                  <c:v>0.89131590789628767</c:v>
                </c:pt>
                <c:pt idx="39">
                  <c:v>0.89131590789628767</c:v>
                </c:pt>
                <c:pt idx="40">
                  <c:v>0.89131590789628767</c:v>
                </c:pt>
                <c:pt idx="41">
                  <c:v>0.90861864440860995</c:v>
                </c:pt>
                <c:pt idx="42">
                  <c:v>0.91295455477437626</c:v>
                </c:pt>
                <c:pt idx="43">
                  <c:v>0.91581789175809769</c:v>
                </c:pt>
                <c:pt idx="44">
                  <c:v>0.83114492576255272</c:v>
                </c:pt>
                <c:pt idx="45">
                  <c:v>0.77056489549405338</c:v>
                </c:pt>
                <c:pt idx="46">
                  <c:v>0.77056489549405338</c:v>
                </c:pt>
                <c:pt idx="47">
                  <c:v>0.77056489549405338</c:v>
                </c:pt>
                <c:pt idx="48">
                  <c:v>0.74225876384974498</c:v>
                </c:pt>
                <c:pt idx="49">
                  <c:v>0.70528081155464917</c:v>
                </c:pt>
                <c:pt idx="50">
                  <c:v>0.81339223628584079</c:v>
                </c:pt>
                <c:pt idx="51">
                  <c:v>0.77890947766932761</c:v>
                </c:pt>
                <c:pt idx="52">
                  <c:v>0.81052889926174698</c:v>
                </c:pt>
                <c:pt idx="53">
                  <c:v>0.81052889926174698</c:v>
                </c:pt>
                <c:pt idx="54">
                  <c:v>0.81052889926174698</c:v>
                </c:pt>
                <c:pt idx="55">
                  <c:v>0.82840430318696234</c:v>
                </c:pt>
                <c:pt idx="56">
                  <c:v>0.82684992022641168</c:v>
                </c:pt>
                <c:pt idx="57">
                  <c:v>0.79465783122109912</c:v>
                </c:pt>
                <c:pt idx="58">
                  <c:v>0.80574303597196351</c:v>
                </c:pt>
                <c:pt idx="59">
                  <c:v>0.80574303597196351</c:v>
                </c:pt>
                <c:pt idx="60">
                  <c:v>0.80574303597196351</c:v>
                </c:pt>
                <c:pt idx="61">
                  <c:v>0.80574303597196351</c:v>
                </c:pt>
                <c:pt idx="62">
                  <c:v>0.79011739682832316</c:v>
                </c:pt>
                <c:pt idx="63">
                  <c:v>0.81703276474983744</c:v>
                </c:pt>
                <c:pt idx="64">
                  <c:v>0.83691250459999311</c:v>
                </c:pt>
                <c:pt idx="65">
                  <c:v>0.85233361967625132</c:v>
                </c:pt>
                <c:pt idx="66">
                  <c:v>0.85605595779949895</c:v>
                </c:pt>
                <c:pt idx="67">
                  <c:v>0.85605595779949895</c:v>
                </c:pt>
                <c:pt idx="68">
                  <c:v>0.85605595779949895</c:v>
                </c:pt>
                <c:pt idx="69">
                  <c:v>0.85957377185536465</c:v>
                </c:pt>
                <c:pt idx="70">
                  <c:v>0.86395058701038385</c:v>
                </c:pt>
                <c:pt idx="71">
                  <c:v>0.86922730805380966</c:v>
                </c:pt>
                <c:pt idx="72">
                  <c:v>0.87258150287191849</c:v>
                </c:pt>
                <c:pt idx="73">
                  <c:v>0.83998036569146928</c:v>
                </c:pt>
                <c:pt idx="74">
                  <c:v>0.83998036569146928</c:v>
                </c:pt>
                <c:pt idx="75">
                  <c:v>0.83998036569146928</c:v>
                </c:pt>
                <c:pt idx="76">
                  <c:v>0.81355585552359744</c:v>
                </c:pt>
                <c:pt idx="77">
                  <c:v>0.81200147260341926</c:v>
                </c:pt>
                <c:pt idx="78">
                  <c:v>0.80275698449936594</c:v>
                </c:pt>
                <c:pt idx="79">
                  <c:v>0.80782918151578198</c:v>
                </c:pt>
                <c:pt idx="80">
                  <c:v>0.81208328222229742</c:v>
                </c:pt>
                <c:pt idx="81">
                  <c:v>0.81208328222229742</c:v>
                </c:pt>
                <c:pt idx="82">
                  <c:v>0.81208328222229742</c:v>
                </c:pt>
                <c:pt idx="83">
                  <c:v>0.86329610997861206</c:v>
                </c:pt>
                <c:pt idx="84">
                  <c:v>0.87206053748514212</c:v>
                </c:pt>
                <c:pt idx="85">
                  <c:v>0.8696032213403091</c:v>
                </c:pt>
                <c:pt idx="86">
                  <c:v>0.86599915769351865</c:v>
                </c:pt>
                <c:pt idx="87">
                  <c:v>0.86522100760723031</c:v>
                </c:pt>
                <c:pt idx="88">
                  <c:v>0.86522100760723031</c:v>
                </c:pt>
                <c:pt idx="89">
                  <c:v>0.86522100760723031</c:v>
                </c:pt>
                <c:pt idx="90">
                  <c:v>0.85506410094792418</c:v>
                </c:pt>
                <c:pt idx="91">
                  <c:v>0.84720068933290549</c:v>
                </c:pt>
                <c:pt idx="92">
                  <c:v>0.82766502614095416</c:v>
                </c:pt>
                <c:pt idx="93">
                  <c:v>0.82467529152027896</c:v>
                </c:pt>
                <c:pt idx="94">
                  <c:v>0.79973353285814208</c:v>
                </c:pt>
                <c:pt idx="95">
                  <c:v>0.79973353285814208</c:v>
                </c:pt>
                <c:pt idx="96">
                  <c:v>0.79973353285814208</c:v>
                </c:pt>
                <c:pt idx="97">
                  <c:v>0.79973353285814208</c:v>
                </c:pt>
                <c:pt idx="98">
                  <c:v>0.81996543562648128</c:v>
                </c:pt>
                <c:pt idx="99">
                  <c:v>0.82082549626304235</c:v>
                </c:pt>
                <c:pt idx="100">
                  <c:v>0.81890059863442421</c:v>
                </c:pt>
                <c:pt idx="101">
                  <c:v>0.82258657283148739</c:v>
                </c:pt>
                <c:pt idx="102">
                  <c:v>0.82258657283148739</c:v>
                </c:pt>
                <c:pt idx="103">
                  <c:v>0.82258657283148739</c:v>
                </c:pt>
                <c:pt idx="104">
                  <c:v>0.82606777067305481</c:v>
                </c:pt>
                <c:pt idx="105">
                  <c:v>0.83249774788034725</c:v>
                </c:pt>
                <c:pt idx="106">
                  <c:v>0.83065476076162936</c:v>
                </c:pt>
                <c:pt idx="107">
                  <c:v>0.82168555689960343</c:v>
                </c:pt>
                <c:pt idx="108">
                  <c:v>0.83515984034030377</c:v>
                </c:pt>
                <c:pt idx="109">
                  <c:v>0.83515984034030377</c:v>
                </c:pt>
                <c:pt idx="110">
                  <c:v>0.83515984034030377</c:v>
                </c:pt>
                <c:pt idx="111">
                  <c:v>0.82504388893594782</c:v>
                </c:pt>
                <c:pt idx="112">
                  <c:v>0.83004043173551434</c:v>
                </c:pt>
                <c:pt idx="113">
                  <c:v>0.81410883219035357</c:v>
                </c:pt>
                <c:pt idx="114">
                  <c:v>0.81582895346347595</c:v>
                </c:pt>
                <c:pt idx="115">
                  <c:v>0.80456625455716269</c:v>
                </c:pt>
                <c:pt idx="116">
                  <c:v>0.80456625455716269</c:v>
                </c:pt>
                <c:pt idx="117">
                  <c:v>0.80456625455716269</c:v>
                </c:pt>
                <c:pt idx="118">
                  <c:v>0.81263444252767725</c:v>
                </c:pt>
                <c:pt idx="119">
                  <c:v>0.80124887781614096</c:v>
                </c:pt>
                <c:pt idx="120">
                  <c:v>0.80509867307337735</c:v>
                </c:pt>
                <c:pt idx="121">
                  <c:v>0.80509867307337735</c:v>
                </c:pt>
                <c:pt idx="122">
                  <c:v>0.82320090185760231</c:v>
                </c:pt>
                <c:pt idx="123">
                  <c:v>0.82320090185760231</c:v>
                </c:pt>
                <c:pt idx="124">
                  <c:v>0.82320090185760231</c:v>
                </c:pt>
                <c:pt idx="125">
                  <c:v>0.82524866529144358</c:v>
                </c:pt>
                <c:pt idx="126">
                  <c:v>0.82033403304215002</c:v>
                </c:pt>
                <c:pt idx="127">
                  <c:v>0.82549439690188964</c:v>
                </c:pt>
                <c:pt idx="128">
                  <c:v>0.82320090185760231</c:v>
                </c:pt>
                <c:pt idx="129">
                  <c:v>0.8235285440183211</c:v>
                </c:pt>
                <c:pt idx="130">
                  <c:v>0.8235285440183211</c:v>
                </c:pt>
                <c:pt idx="131">
                  <c:v>0.8235285440183211</c:v>
                </c:pt>
                <c:pt idx="132">
                  <c:v>0.84027924894509287</c:v>
                </c:pt>
              </c:numCache>
            </c:numRef>
          </c:val>
          <c:smooth val="0"/>
          <c:extLst>
            <c:ext xmlns:c16="http://schemas.microsoft.com/office/drawing/2014/chart" uri="{C3380CC4-5D6E-409C-BE32-E72D297353CC}">
              <c16:uniqueId val="{00000007-9DA2-4FE4-9989-A13AB120EEBD}"/>
            </c:ext>
          </c:extLst>
        </c:ser>
        <c:dLbls>
          <c:showLegendKey val="0"/>
          <c:showVal val="0"/>
          <c:showCatName val="0"/>
          <c:showSerName val="0"/>
          <c:showPercent val="0"/>
          <c:showBubbleSize val="0"/>
        </c:dLbls>
        <c:smooth val="0"/>
        <c:axId val="662602111"/>
        <c:axId val="662607871"/>
        <c:extLst>
          <c:ext xmlns:c15="http://schemas.microsoft.com/office/drawing/2012/chart" uri="{02D57815-91ED-43cb-92C2-25804820EDAC}">
            <c15:filteredLineSeries>
              <c15:ser>
                <c:idx val="1"/>
                <c:order val="1"/>
                <c:tx>
                  <c:strRef>
                    <c:extLst>
                      <c:ext uri="{02D57815-91ED-43cb-92C2-25804820EDAC}">
                        <c15:formulaRef>
                          <c15:sqref>'Untitled Investment List'!$Q$2</c15:sqref>
                        </c15:formulaRef>
                      </c:ext>
                    </c:extLst>
                    <c:strCache>
                      <c:ptCount val="1"/>
                      <c:pt idx="0">
                        <c:v>Russell 2000 TR USD</c:v>
                      </c:pt>
                    </c:strCache>
                  </c:strRef>
                </c:tx>
                <c:spPr>
                  <a:ln w="28575" cap="rnd">
                    <a:solidFill>
                      <a:schemeClr val="accent2"/>
                    </a:solidFill>
                    <a:round/>
                  </a:ln>
                  <a:effectLst/>
                </c:spPr>
                <c:marker>
                  <c:symbol val="none"/>
                </c:marker>
                <c:cat>
                  <c:numRef>
                    <c:extLst>
                      <c:ext uri="{02D57815-91ED-43cb-92C2-25804820EDAC}">
                        <c15:formulaRef>
                          <c15:sqref>'Untitled Investment List'!$O$4:$O$136</c15:sqref>
                        </c15:formulaRef>
                      </c:ext>
                    </c:extLst>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extLst>
                      <c:ext uri="{02D57815-91ED-43cb-92C2-25804820EDAC}">
                        <c15:formulaRef>
                          <c15:sqref>'Untitled Investment List'!$Q$4:$Q$136</c15:sqref>
                        </c15:formulaRef>
                      </c:ext>
                    </c:extLst>
                    <c:numCache>
                      <c:formatCode>_("$"* #,##0.00_);_("$"* \(#,##0.00\);_("$"* "-"??_);_(@_)</c:formatCode>
                      <c:ptCount val="133"/>
                      <c:pt idx="0">
                        <c:v>1</c:v>
                      </c:pt>
                      <c:pt idx="1">
                        <c:v>0.99655929458470294</c:v>
                      </c:pt>
                      <c:pt idx="2">
                        <c:v>0.98754918195893826</c:v>
                      </c:pt>
                      <c:pt idx="3">
                        <c:v>0.9586111264032946</c:v>
                      </c:pt>
                      <c:pt idx="4">
                        <c:v>0.9586111264032946</c:v>
                      </c:pt>
                      <c:pt idx="5">
                        <c:v>0.9586111264032946</c:v>
                      </c:pt>
                      <c:pt idx="6">
                        <c:v>0.951196729778646</c:v>
                      </c:pt>
                      <c:pt idx="7">
                        <c:v>0.94763311883980172</c:v>
                      </c:pt>
                      <c:pt idx="8">
                        <c:v>0.94943815272811793</c:v>
                      </c:pt>
                      <c:pt idx="9">
                        <c:v>0.93438557272474254</c:v>
                      </c:pt>
                      <c:pt idx="10">
                        <c:v>0.94477315696394326</c:v>
                      </c:pt>
                      <c:pt idx="11">
                        <c:v>0.94477315696394326</c:v>
                      </c:pt>
                      <c:pt idx="12">
                        <c:v>0.94477315696394326</c:v>
                      </c:pt>
                      <c:pt idx="13">
                        <c:v>0.91832041641373063</c:v>
                      </c:pt>
                      <c:pt idx="14">
                        <c:v>0.90845346862133569</c:v>
                      </c:pt>
                      <c:pt idx="15">
                        <c:v>0.9178054465365284</c:v>
                      </c:pt>
                      <c:pt idx="16">
                        <c:v>0.90288693824744304</c:v>
                      </c:pt>
                      <c:pt idx="17">
                        <c:v>0.90692822584139121</c:v>
                      </c:pt>
                      <c:pt idx="18">
                        <c:v>0.90692822584139121</c:v>
                      </c:pt>
                      <c:pt idx="19">
                        <c:v>0.90692822584139121</c:v>
                      </c:pt>
                      <c:pt idx="20">
                        <c:v>0.8823751862171999</c:v>
                      </c:pt>
                      <c:pt idx="21">
                        <c:v>0.88444285342827111</c:v>
                      </c:pt>
                      <c:pt idx="22">
                        <c:v>0.88572893729122204</c:v>
                      </c:pt>
                      <c:pt idx="23">
                        <c:v>0.87145905443224092</c:v>
                      </c:pt>
                      <c:pt idx="24">
                        <c:v>0.89380367880554035</c:v>
                      </c:pt>
                      <c:pt idx="25">
                        <c:v>0.89380367880554035</c:v>
                      </c:pt>
                      <c:pt idx="26">
                        <c:v>0.89380367880554035</c:v>
                      </c:pt>
                      <c:pt idx="27">
                        <c:v>0.90446949354790607</c:v>
                      </c:pt>
                      <c:pt idx="28">
                        <c:v>0.89644660283913957</c:v>
                      </c:pt>
                      <c:pt idx="29">
                        <c:v>0.91051452322150761</c:v>
                      </c:pt>
                      <c:pt idx="30">
                        <c:v>0.90464678475150906</c:v>
                      </c:pt>
                      <c:pt idx="31">
                        <c:v>0.89957894073072331</c:v>
                      </c:pt>
                      <c:pt idx="32">
                        <c:v>0.89957894073072331</c:v>
                      </c:pt>
                      <c:pt idx="33">
                        <c:v>0.89957894073072331</c:v>
                      </c:pt>
                      <c:pt idx="34">
                        <c:v>0.92253130187119525</c:v>
                      </c:pt>
                      <c:pt idx="35">
                        <c:v>0.91641279148452748</c:v>
                      </c:pt>
                      <c:pt idx="36">
                        <c:v>0.90699628597172111</c:v>
                      </c:pt>
                      <c:pt idx="37">
                        <c:v>0.90347860118424306</c:v>
                      </c:pt>
                      <c:pt idx="38">
                        <c:v>0.88497616102153842</c:v>
                      </c:pt>
                      <c:pt idx="39">
                        <c:v>0.88497616102153842</c:v>
                      </c:pt>
                      <c:pt idx="40">
                        <c:v>0.88497616102153842</c:v>
                      </c:pt>
                      <c:pt idx="41">
                        <c:v>0.88046356904211898</c:v>
                      </c:pt>
                      <c:pt idx="42">
                        <c:v>0.88064434196803587</c:v>
                      </c:pt>
                      <c:pt idx="43">
                        <c:v>0.89515939308219949</c:v>
                      </c:pt>
                      <c:pt idx="44">
                        <c:v>0.83617362392170025</c:v>
                      </c:pt>
                      <c:pt idx="45">
                        <c:v>0.79967071004313262</c:v>
                      </c:pt>
                      <c:pt idx="46">
                        <c:v>0.79967071004313262</c:v>
                      </c:pt>
                      <c:pt idx="47">
                        <c:v>0.79967071004313262</c:v>
                      </c:pt>
                      <c:pt idx="48">
                        <c:v>0.79230118868169308</c:v>
                      </c:pt>
                      <c:pt idx="49">
                        <c:v>0.77069056653776546</c:v>
                      </c:pt>
                      <c:pt idx="50">
                        <c:v>0.83745139181551076</c:v>
                      </c:pt>
                      <c:pt idx="51">
                        <c:v>0.80166233263211828</c:v>
                      </c:pt>
                      <c:pt idx="52">
                        <c:v>0.81431881101794457</c:v>
                      </c:pt>
                      <c:pt idx="53">
                        <c:v>0.81431881101794457</c:v>
                      </c:pt>
                      <c:pt idx="54">
                        <c:v>0.81431881101794457</c:v>
                      </c:pt>
                      <c:pt idx="55">
                        <c:v>0.82338244151435802</c:v>
                      </c:pt>
                      <c:pt idx="56">
                        <c:v>0.82431322436584509</c:v>
                      </c:pt>
                      <c:pt idx="57">
                        <c:v>0.815813423997092</c:v>
                      </c:pt>
                      <c:pt idx="58">
                        <c:v>0.82336233833844896</c:v>
                      </c:pt>
                      <c:pt idx="59">
                        <c:v>0.82336233833844896</c:v>
                      </c:pt>
                      <c:pt idx="60">
                        <c:v>0.82336233833844896</c:v>
                      </c:pt>
                      <c:pt idx="61">
                        <c:v>0.82336233833844896</c:v>
                      </c:pt>
                      <c:pt idx="62">
                        <c:v>0.80572196842681765</c:v>
                      </c:pt>
                      <c:pt idx="63">
                        <c:v>0.82761428424639505</c:v>
                      </c:pt>
                      <c:pt idx="64">
                        <c:v>0.84025619537059626</c:v>
                      </c:pt>
                      <c:pt idx="65">
                        <c:v>0.85709372221666547</c:v>
                      </c:pt>
                      <c:pt idx="66">
                        <c:v>0.85714667472077666</c:v>
                      </c:pt>
                      <c:pt idx="67">
                        <c:v>0.85714667472077666</c:v>
                      </c:pt>
                      <c:pt idx="68">
                        <c:v>0.85714667472077666</c:v>
                      </c:pt>
                      <c:pt idx="69">
                        <c:v>0.86062089241904605</c:v>
                      </c:pt>
                      <c:pt idx="70">
                        <c:v>0.86544501345830838</c:v>
                      </c:pt>
                      <c:pt idx="71">
                        <c:v>0.86012303919523025</c:v>
                      </c:pt>
                      <c:pt idx="72">
                        <c:v>0.86527120478353359</c:v>
                      </c:pt>
                      <c:pt idx="73">
                        <c:v>0.88493794434054485</c:v>
                      </c:pt>
                      <c:pt idx="74">
                        <c:v>0.88493794434054485</c:v>
                      </c:pt>
                      <c:pt idx="75">
                        <c:v>0.88493794434054485</c:v>
                      </c:pt>
                      <c:pt idx="76">
                        <c:v>0.87779983613258172</c:v>
                      </c:pt>
                      <c:pt idx="77">
                        <c:v>0.86859037655613947</c:v>
                      </c:pt>
                      <c:pt idx="78">
                        <c:v>0.87144553563922977</c:v>
                      </c:pt>
                      <c:pt idx="79">
                        <c:v>0.88758650107014603</c:v>
                      </c:pt>
                      <c:pt idx="80">
                        <c:v>0.88619209346253058</c:v>
                      </c:pt>
                      <c:pt idx="81">
                        <c:v>0.88619209346253058</c:v>
                      </c:pt>
                      <c:pt idx="82">
                        <c:v>0.88619209346253058</c:v>
                      </c:pt>
                      <c:pt idx="83">
                        <c:v>0.91654590425329241</c:v>
                      </c:pt>
                      <c:pt idx="84">
                        <c:v>0.92102442422880215</c:v>
                      </c:pt>
                      <c:pt idx="85">
                        <c:v>0.91293868831129088</c:v>
                      </c:pt>
                      <c:pt idx="86">
                        <c:v>0.91786613028689845</c:v>
                      </c:pt>
                      <c:pt idx="87">
                        <c:v>0.92616828464367218</c:v>
                      </c:pt>
                      <c:pt idx="88">
                        <c:v>0.92616828464367218</c:v>
                      </c:pt>
                      <c:pt idx="89">
                        <c:v>0.92616828464367218</c:v>
                      </c:pt>
                      <c:pt idx="90">
                        <c:v>0.92236921346249989</c:v>
                      </c:pt>
                      <c:pt idx="91">
                        <c:v>0.92290488736877851</c:v>
                      </c:pt>
                      <c:pt idx="92">
                        <c:v>0.8970579939226897</c:v>
                      </c:pt>
                      <c:pt idx="93">
                        <c:v>0.89665339553000711</c:v>
                      </c:pt>
                      <c:pt idx="94">
                        <c:v>0.89422382356823027</c:v>
                      </c:pt>
                      <c:pt idx="95">
                        <c:v>0.89422382356823027</c:v>
                      </c:pt>
                      <c:pt idx="96">
                        <c:v>0.89422382356823027</c:v>
                      </c:pt>
                      <c:pt idx="97">
                        <c:v>0.89422382356823027</c:v>
                      </c:pt>
                      <c:pt idx="98">
                        <c:v>0.91639852908531416</c:v>
                      </c:pt>
                      <c:pt idx="99">
                        <c:v>0.90649706812567743</c:v>
                      </c:pt>
                      <c:pt idx="100">
                        <c:v>0.90958836089055151</c:v>
                      </c:pt>
                      <c:pt idx="101">
                        <c:v>0.90605390867038682</c:v>
                      </c:pt>
                      <c:pt idx="102">
                        <c:v>0.90605390867038682</c:v>
                      </c:pt>
                      <c:pt idx="103">
                        <c:v>0.90605390867038682</c:v>
                      </c:pt>
                      <c:pt idx="104">
                        <c:v>0.90785941598260822</c:v>
                      </c:pt>
                      <c:pt idx="105">
                        <c:v>0.92229700220297106</c:v>
                      </c:pt>
                      <c:pt idx="106">
                        <c:v>0.92033063641639112</c:v>
                      </c:pt>
                      <c:pt idx="107">
                        <c:v>0.91990817937714864</c:v>
                      </c:pt>
                      <c:pt idx="108">
                        <c:v>0.93535678533251276</c:v>
                      </c:pt>
                      <c:pt idx="109">
                        <c:v>0.93535678533251276</c:v>
                      </c:pt>
                      <c:pt idx="110">
                        <c:v>0.93535678533251276</c:v>
                      </c:pt>
                      <c:pt idx="111">
                        <c:v>0.94071950792503078</c:v>
                      </c:pt>
                      <c:pt idx="112">
                        <c:v>0.94602286057900331</c:v>
                      </c:pt>
                      <c:pt idx="113">
                        <c:v>0.9424572519041915</c:v>
                      </c:pt>
                      <c:pt idx="114">
                        <c:v>0.93894954773140793</c:v>
                      </c:pt>
                      <c:pt idx="115">
                        <c:v>0.92178142824654397</c:v>
                      </c:pt>
                      <c:pt idx="116">
                        <c:v>0.92178142824654397</c:v>
                      </c:pt>
                      <c:pt idx="117">
                        <c:v>0.92178142824654397</c:v>
                      </c:pt>
                      <c:pt idx="118">
                        <c:v>0.93225526515956236</c:v>
                      </c:pt>
                      <c:pt idx="119">
                        <c:v>0.92255786442028187</c:v>
                      </c:pt>
                      <c:pt idx="120">
                        <c:v>0.92741109659387899</c:v>
                      </c:pt>
                      <c:pt idx="121">
                        <c:v>0.92741109659387899</c:v>
                      </c:pt>
                      <c:pt idx="122">
                        <c:v>0.92582046082645664</c:v>
                      </c:pt>
                      <c:pt idx="123">
                        <c:v>0.92582046082645664</c:v>
                      </c:pt>
                      <c:pt idx="124">
                        <c:v>0.92582046082645664</c:v>
                      </c:pt>
                      <c:pt idx="125">
                        <c:v>0.93612973171879332</c:v>
                      </c:pt>
                      <c:pt idx="126">
                        <c:v>0.94867234318704263</c:v>
                      </c:pt>
                      <c:pt idx="127">
                        <c:v>0.93769388800810294</c:v>
                      </c:pt>
                      <c:pt idx="128">
                        <c:v>0.95347257043309785</c:v>
                      </c:pt>
                      <c:pt idx="129">
                        <c:v>0.95372693537105691</c:v>
                      </c:pt>
                      <c:pt idx="130">
                        <c:v>0.95372693537105691</c:v>
                      </c:pt>
                      <c:pt idx="131">
                        <c:v>0.95372693537105691</c:v>
                      </c:pt>
                      <c:pt idx="132">
                        <c:v>0.95529972700917709</c:v>
                      </c:pt>
                    </c:numCache>
                  </c:numRef>
                </c:val>
                <c:smooth val="0"/>
                <c:extLst>
                  <c:ext xmlns:c16="http://schemas.microsoft.com/office/drawing/2014/chart" uri="{C3380CC4-5D6E-409C-BE32-E72D297353CC}">
                    <c16:uniqueId val="{00000008-9DA2-4FE4-9989-A13AB120EEB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'Untitled Investment List'!$R$2</c15:sqref>
                        </c15:formulaRef>
                      </c:ext>
                    </c:extLst>
                    <c:strCache>
                      <c:ptCount val="1"/>
                      <c:pt idx="0">
                        <c:v>Russell 1000 TR USD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'Untitled Investment List'!$O$4:$O$136</c15:sqref>
                        </c15:formulaRef>
                      </c:ext>
                    </c:extLst>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extLst xmlns:c15="http://schemas.microsoft.com/office/drawing/2012/chart">
                      <c:ext xmlns:c15="http://schemas.microsoft.com/office/drawing/2012/chart" uri="{02D57815-91ED-43cb-92C2-25804820EDAC}">
                        <c15:formulaRef>
                          <c15:sqref>'Untitled Investment List'!$R$4:$R$136</c15:sqref>
                        </c15:formulaRef>
                      </c:ext>
                    </c:extLst>
                    <c:numCache>
                      <c:formatCode>_("$"* #,##0.00_);_("$"* \(#,##0.00\);_("$"* "-"??_);_(@_)</c:formatCode>
                      <c:ptCount val="133"/>
                      <c:pt idx="0">
                        <c:v>1</c:v>
                      </c:pt>
                      <c:pt idx="1">
                        <c:v>1.0014129591015197</c:v>
                      </c:pt>
                      <c:pt idx="2">
                        <c:v>0.99635693959724114</c:v>
                      </c:pt>
                      <c:pt idx="3">
                        <c:v>0.97808544212110782</c:v>
                      </c:pt>
                      <c:pt idx="4">
                        <c:v>0.97808544212110782</c:v>
                      </c:pt>
                      <c:pt idx="5">
                        <c:v>0.97808544212110782</c:v>
                      </c:pt>
                      <c:pt idx="6">
                        <c:v>0.97316747029618278</c:v>
                      </c:pt>
                      <c:pt idx="7">
                        <c:v>0.96821463339540748</c:v>
                      </c:pt>
                      <c:pt idx="8">
                        <c:v>0.96859665710124287</c:v>
                      </c:pt>
                      <c:pt idx="9">
                        <c:v>0.95361408014832194</c:v>
                      </c:pt>
                      <c:pt idx="10">
                        <c:v>0.9686236782093951</c:v>
                      </c:pt>
                      <c:pt idx="11">
                        <c:v>0.9686236782093951</c:v>
                      </c:pt>
                      <c:pt idx="12">
                        <c:v>0.9686236782093951</c:v>
                      </c:pt>
                      <c:pt idx="13">
                        <c:v>0.9512955022041355</c:v>
                      </c:pt>
                      <c:pt idx="14">
                        <c:v>0.93958253801948799</c:v>
                      </c:pt>
                      <c:pt idx="15">
                        <c:v>0.95049499016241767</c:v>
                      </c:pt>
                      <c:pt idx="16">
                        <c:v>0.93248873047932634</c:v>
                      </c:pt>
                      <c:pt idx="17">
                        <c:v>0.93746478031883818</c:v>
                      </c:pt>
                      <c:pt idx="18">
                        <c:v>0.93746478031883818</c:v>
                      </c:pt>
                      <c:pt idx="19">
                        <c:v>0.93746478031883818</c:v>
                      </c:pt>
                      <c:pt idx="20">
                        <c:v>0.91152897300225744</c:v>
                      </c:pt>
                      <c:pt idx="21">
                        <c:v>0.9054190734911407</c:v>
                      </c:pt>
                      <c:pt idx="22">
                        <c:v>0.90998245917036302</c:v>
                      </c:pt>
                      <c:pt idx="23">
                        <c:v>0.896837115497926</c:v>
                      </c:pt>
                      <c:pt idx="24">
                        <c:v>0.91667030316795106</c:v>
                      </c:pt>
                      <c:pt idx="25">
                        <c:v>0.91667030316795106</c:v>
                      </c:pt>
                      <c:pt idx="26">
                        <c:v>0.91667030316795106</c:v>
                      </c:pt>
                      <c:pt idx="27">
                        <c:v>0.92352043566283482</c:v>
                      </c:pt>
                      <c:pt idx="28">
                        <c:v>0.9135083598000282</c:v>
                      </c:pt>
                      <c:pt idx="29">
                        <c:v>0.923923275342315</c:v>
                      </c:pt>
                      <c:pt idx="30">
                        <c:v>0.92184346304244713</c:v>
                      </c:pt>
                      <c:pt idx="31">
                        <c:v>0.92252192010733847</c:v>
                      </c:pt>
                      <c:pt idx="32">
                        <c:v>0.92252192010733847</c:v>
                      </c:pt>
                      <c:pt idx="33">
                        <c:v>0.92252192010733847</c:v>
                      </c:pt>
                      <c:pt idx="34">
                        <c:v>0.93963115168958034</c:v>
                      </c:pt>
                      <c:pt idx="35">
                        <c:v>0.94094481065583158</c:v>
                      </c:pt>
                      <c:pt idx="36">
                        <c:v>0.93021559691101374</c:v>
                      </c:pt>
                      <c:pt idx="37">
                        <c:v>0.9264299447699067</c:v>
                      </c:pt>
                      <c:pt idx="38">
                        <c:v>0.90802319741454252</c:v>
                      </c:pt>
                      <c:pt idx="39">
                        <c:v>0.90802319741454252</c:v>
                      </c:pt>
                      <c:pt idx="40">
                        <c:v>0.90802319741454252</c:v>
                      </c:pt>
                      <c:pt idx="41">
                        <c:v>0.91256592470933551</c:v>
                      </c:pt>
                      <c:pt idx="42">
                        <c:v>0.91636735706781125</c:v>
                      </c:pt>
                      <c:pt idx="43">
                        <c:v>0.92335216114156227</c:v>
                      </c:pt>
                      <c:pt idx="44">
                        <c:v>0.87735703178314639</c:v>
                      </c:pt>
                      <c:pt idx="45">
                        <c:v>0.82517734869048698</c:v>
                      </c:pt>
                      <c:pt idx="46">
                        <c:v>0.82517734869048698</c:v>
                      </c:pt>
                      <c:pt idx="47">
                        <c:v>0.82517734869048698</c:v>
                      </c:pt>
                      <c:pt idx="48">
                        <c:v>0.82294143409819498</c:v>
                      </c:pt>
                      <c:pt idx="49">
                        <c:v>0.80967180601111388</c:v>
                      </c:pt>
                      <c:pt idx="50">
                        <c:v>0.887139679517571</c:v>
                      </c:pt>
                      <c:pt idx="51">
                        <c:v>0.85599037989867954</c:v>
                      </c:pt>
                      <c:pt idx="52">
                        <c:v>0.87119283497888755</c:v>
                      </c:pt>
                      <c:pt idx="53">
                        <c:v>0.87119283497888755</c:v>
                      </c:pt>
                      <c:pt idx="54">
                        <c:v>0.87119283497888755</c:v>
                      </c:pt>
                      <c:pt idx="55">
                        <c:v>0.87825064876368397</c:v>
                      </c:pt>
                      <c:pt idx="56">
                        <c:v>0.87705767474189178</c:v>
                      </c:pt>
                      <c:pt idx="57">
                        <c:v>0.85824715636898219</c:v>
                      </c:pt>
                      <c:pt idx="58">
                        <c:v>0.85991332963233424</c:v>
                      </c:pt>
                      <c:pt idx="59">
                        <c:v>0.85991332963233424</c:v>
                      </c:pt>
                      <c:pt idx="60">
                        <c:v>0.85991332963233424</c:v>
                      </c:pt>
                      <c:pt idx="61">
                        <c:v>0.85991332963233424</c:v>
                      </c:pt>
                      <c:pt idx="62">
                        <c:v>0.83960978216607007</c:v>
                      </c:pt>
                      <c:pt idx="63">
                        <c:v>0.86101140087317773</c:v>
                      </c:pt>
                      <c:pt idx="64">
                        <c:v>0.87546976794935538</c:v>
                      </c:pt>
                      <c:pt idx="65">
                        <c:v>0.89360194851407693</c:v>
                      </c:pt>
                      <c:pt idx="66">
                        <c:v>0.89986059757396009</c:v>
                      </c:pt>
                      <c:pt idx="67">
                        <c:v>0.89986059757396009</c:v>
                      </c:pt>
                      <c:pt idx="68">
                        <c:v>0.89986059757396009</c:v>
                      </c:pt>
                      <c:pt idx="69">
                        <c:v>0.90070124138935681</c:v>
                      </c:pt>
                      <c:pt idx="70">
                        <c:v>0.90602041642677567</c:v>
                      </c:pt>
                      <c:pt idx="71">
                        <c:v>0.90713488735730896</c:v>
                      </c:pt>
                      <c:pt idx="72">
                        <c:v>0.91268404232198375</c:v>
                      </c:pt>
                      <c:pt idx="73">
                        <c:v>0.92671896055130376</c:v>
                      </c:pt>
                      <c:pt idx="74">
                        <c:v>0.92671896055130376</c:v>
                      </c:pt>
                      <c:pt idx="75">
                        <c:v>0.92671896055130376</c:v>
                      </c:pt>
                      <c:pt idx="76">
                        <c:v>0.92121547759136924</c:v>
                      </c:pt>
                      <c:pt idx="77">
                        <c:v>0.91412110452834794</c:v>
                      </c:pt>
                      <c:pt idx="78">
                        <c:v>0.91801186583660821</c:v>
                      </c:pt>
                      <c:pt idx="79">
                        <c:v>0.92425417767459894</c:v>
                      </c:pt>
                      <c:pt idx="80">
                        <c:v>0.92376958752489491</c:v>
                      </c:pt>
                      <c:pt idx="81">
                        <c:v>0.92376958752489491</c:v>
                      </c:pt>
                      <c:pt idx="82">
                        <c:v>0.92376958752489491</c:v>
                      </c:pt>
                      <c:pt idx="83">
                        <c:v>0.95405718884133817</c:v>
                      </c:pt>
                      <c:pt idx="84">
                        <c:v>0.96110618094276457</c:v>
                      </c:pt>
                      <c:pt idx="85">
                        <c:v>0.96198531107327701</c:v>
                      </c:pt>
                      <c:pt idx="86">
                        <c:v>0.9656969535453449</c:v>
                      </c:pt>
                      <c:pt idx="87">
                        <c:v>0.97285065681833893</c:v>
                      </c:pt>
                      <c:pt idx="88">
                        <c:v>0.97285065681833893</c:v>
                      </c:pt>
                      <c:pt idx="89">
                        <c:v>0.97285065681833893</c:v>
                      </c:pt>
                      <c:pt idx="90">
                        <c:v>0.97367615645211847</c:v>
                      </c:pt>
                      <c:pt idx="91">
                        <c:v>0.96996445908410778</c:v>
                      </c:pt>
                      <c:pt idx="92">
                        <c:v>0.95363332164953696</c:v>
                      </c:pt>
                      <c:pt idx="93">
                        <c:v>0.95349604866551529</c:v>
                      </c:pt>
                      <c:pt idx="94">
                        <c:v>0.94734197495706507</c:v>
                      </c:pt>
                      <c:pt idx="95">
                        <c:v>0.94734197495706507</c:v>
                      </c:pt>
                      <c:pt idx="96">
                        <c:v>0.94734197495706507</c:v>
                      </c:pt>
                      <c:pt idx="97">
                        <c:v>0.94734197495706507</c:v>
                      </c:pt>
                      <c:pt idx="98">
                        <c:v>0.96682627004249599</c:v>
                      </c:pt>
                      <c:pt idx="99">
                        <c:v>0.96132552714729558</c:v>
                      </c:pt>
                      <c:pt idx="100">
                        <c:v>0.96487486739808181</c:v>
                      </c:pt>
                      <c:pt idx="101">
                        <c:v>0.96504396725146069</c:v>
                      </c:pt>
                      <c:pt idx="102">
                        <c:v>0.96504396725146069</c:v>
                      </c:pt>
                      <c:pt idx="103">
                        <c:v>0.96504396725146069</c:v>
                      </c:pt>
                      <c:pt idx="104">
                        <c:v>0.96884969521746567</c:v>
                      </c:pt>
                      <c:pt idx="105">
                        <c:v>0.97489182521387607</c:v>
                      </c:pt>
                      <c:pt idx="106">
                        <c:v>0.97517239459192628</c:v>
                      </c:pt>
                      <c:pt idx="107">
                        <c:v>0.97063718094269258</c:v>
                      </c:pt>
                      <c:pt idx="108">
                        <c:v>0.98064220977545424</c:v>
                      </c:pt>
                      <c:pt idx="109">
                        <c:v>0.98064220977545424</c:v>
                      </c:pt>
                      <c:pt idx="110">
                        <c:v>0.98064220977545424</c:v>
                      </c:pt>
                      <c:pt idx="111">
                        <c:v>0.9813695654014517</c:v>
                      </c:pt>
                      <c:pt idx="112">
                        <c:v>0.98640398903110427</c:v>
                      </c:pt>
                      <c:pt idx="113">
                        <c:v>0.98380540675848616</c:v>
                      </c:pt>
                      <c:pt idx="114">
                        <c:v>0.98710096732458064</c:v>
                      </c:pt>
                      <c:pt idx="115">
                        <c:v>0.97580484365104814</c:v>
                      </c:pt>
                      <c:pt idx="116">
                        <c:v>0.97580484365104814</c:v>
                      </c:pt>
                      <c:pt idx="117">
                        <c:v>0.97580484365104814</c:v>
                      </c:pt>
                      <c:pt idx="118">
                        <c:v>0.98531985000196676</c:v>
                      </c:pt>
                      <c:pt idx="119">
                        <c:v>0.97719163111180751</c:v>
                      </c:pt>
                      <c:pt idx="120">
                        <c:v>0.97726558730462654</c:v>
                      </c:pt>
                      <c:pt idx="121">
                        <c:v>0.97726558730462654</c:v>
                      </c:pt>
                      <c:pt idx="122">
                        <c:v>0.97518684405592182</c:v>
                      </c:pt>
                      <c:pt idx="123">
                        <c:v>0.97518684405592182</c:v>
                      </c:pt>
                      <c:pt idx="124">
                        <c:v>0.97518684405592182</c:v>
                      </c:pt>
                      <c:pt idx="125">
                        <c:v>0.98439972206695314</c:v>
                      </c:pt>
                      <c:pt idx="126">
                        <c:v>0.99567383199415649</c:v>
                      </c:pt>
                      <c:pt idx="127">
                        <c:v>0.99493706313368047</c:v>
                      </c:pt>
                      <c:pt idx="128">
                        <c:v>1.0033433938619654</c:v>
                      </c:pt>
                      <c:pt idx="129">
                        <c:v>1.0084915282851286</c:v>
                      </c:pt>
                      <c:pt idx="130">
                        <c:v>1.0084915282851286</c:v>
                      </c:pt>
                      <c:pt idx="131">
                        <c:v>1.0084915282851286</c:v>
                      </c:pt>
                      <c:pt idx="132">
                        <c:v>1.0139149800589811</c:v>
                      </c:pt>
                    </c:numCache>
                  </c:numRef>
                </c:val>
                <c:smooth val="0"/>
                <c:extLst xmlns:c15="http://schemas.microsoft.com/office/drawing/2012/chart">
                  <c:ext xmlns:c16="http://schemas.microsoft.com/office/drawing/2014/chart" uri="{C3380CC4-5D6E-409C-BE32-E72D297353CC}">
                    <c16:uniqueId val="{00000009-9DA2-4FE4-9989-A13AB120EEB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'Untitled Investment List'!$S$2</c15:sqref>
                        </c15:formulaRef>
                      </c:ext>
                    </c:extLst>
                    <c:strCache>
                      <c:ptCount val="1"/>
                      <c:pt idx="0">
                        <c:v>Russell 1000 Value TR USD</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'Untitled Investment List'!$O$4:$O$136</c15:sqref>
                        </c15:formulaRef>
                      </c:ext>
                    </c:extLst>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extLst xmlns:c15="http://schemas.microsoft.com/office/drawing/2012/chart">
                      <c:ext xmlns:c15="http://schemas.microsoft.com/office/drawing/2012/chart" uri="{02D57815-91ED-43cb-92C2-25804820EDAC}">
                        <c15:formulaRef>
                          <c15:sqref>'Untitled Investment List'!$S$4:$S$136</c15:sqref>
                        </c15:formulaRef>
                      </c:ext>
                    </c:extLst>
                    <c:numCache>
                      <c:formatCode>_("$"* #,##0.00_);_("$"* \(#,##0.00\);_("$"* "-"??_);_(@_)</c:formatCode>
                      <c:ptCount val="133"/>
                      <c:pt idx="0">
                        <c:v>1</c:v>
                      </c:pt>
                      <c:pt idx="1">
                        <c:v>1.0031252391868481</c:v>
                      </c:pt>
                      <c:pt idx="2">
                        <c:v>0.99834924346720344</c:v>
                      </c:pt>
                      <c:pt idx="3">
                        <c:v>0.98466952268164765</c:v>
                      </c:pt>
                      <c:pt idx="4">
                        <c:v>0.98466952268164765</c:v>
                      </c:pt>
                      <c:pt idx="5">
                        <c:v>0.98466952268164765</c:v>
                      </c:pt>
                      <c:pt idx="6">
                        <c:v>0.98571811747766835</c:v>
                      </c:pt>
                      <c:pt idx="7">
                        <c:v>0.98686308045244897</c:v>
                      </c:pt>
                      <c:pt idx="8">
                        <c:v>0.98317984495884048</c:v>
                      </c:pt>
                      <c:pt idx="9">
                        <c:v>0.98010736950549937</c:v>
                      </c:pt>
                      <c:pt idx="10">
                        <c:v>0.99339142981569695</c:v>
                      </c:pt>
                      <c:pt idx="11">
                        <c:v>0.99339142981569695</c:v>
                      </c:pt>
                      <c:pt idx="12">
                        <c:v>0.99339142981569695</c:v>
                      </c:pt>
                      <c:pt idx="13">
                        <c:v>0.98327733856999466</c:v>
                      </c:pt>
                      <c:pt idx="14">
                        <c:v>0.96440667687250337</c:v>
                      </c:pt>
                      <c:pt idx="15">
                        <c:v>0.97262551918923368</c:v>
                      </c:pt>
                      <c:pt idx="16">
                        <c:v>0.96347543524080737</c:v>
                      </c:pt>
                      <c:pt idx="17">
                        <c:v>0.96952396602569646</c:v>
                      </c:pt>
                      <c:pt idx="18">
                        <c:v>0.96952396602569646</c:v>
                      </c:pt>
                      <c:pt idx="19">
                        <c:v>0.96952396602569646</c:v>
                      </c:pt>
                      <c:pt idx="20">
                        <c:v>0.9554644931845323</c:v>
                      </c:pt>
                      <c:pt idx="21">
                        <c:v>0.94427668749177185</c:v>
                      </c:pt>
                      <c:pt idx="22">
                        <c:v>0.94066372745972338</c:v>
                      </c:pt>
                      <c:pt idx="23">
                        <c:v>0.9344859035385249</c:v>
                      </c:pt>
                      <c:pt idx="24">
                        <c:v>0.95139280690862593</c:v>
                      </c:pt>
                      <c:pt idx="25">
                        <c:v>0.95139280690862593</c:v>
                      </c:pt>
                      <c:pt idx="26">
                        <c:v>0.95139280690862593</c:v>
                      </c:pt>
                      <c:pt idx="27">
                        <c:v>0.96383197568614498</c:v>
                      </c:pt>
                      <c:pt idx="28">
                        <c:v>0.96017059089532775</c:v>
                      </c:pt>
                      <c:pt idx="29">
                        <c:v>0.96739273989518704</c:v>
                      </c:pt>
                      <c:pt idx="30">
                        <c:v>0.96509238724735258</c:v>
                      </c:pt>
                      <c:pt idx="31">
                        <c:v>0.96100493799219022</c:v>
                      </c:pt>
                      <c:pt idx="32">
                        <c:v>0.96100493799219022</c:v>
                      </c:pt>
                      <c:pt idx="33">
                        <c:v>0.96100493799219022</c:v>
                      </c:pt>
                      <c:pt idx="34">
                        <c:v>0.97436003905797575</c:v>
                      </c:pt>
                      <c:pt idx="35">
                        <c:v>0.97232477248769533</c:v>
                      </c:pt>
                      <c:pt idx="36">
                        <c:v>0.97227045738891893</c:v>
                      </c:pt>
                      <c:pt idx="37">
                        <c:v>0.96942423193836091</c:v>
                      </c:pt>
                      <c:pt idx="38">
                        <c:v>0.95672517138664559</c:v>
                      </c:pt>
                      <c:pt idx="39">
                        <c:v>0.95672517138664559</c:v>
                      </c:pt>
                      <c:pt idx="40">
                        <c:v>0.95672517138664559</c:v>
                      </c:pt>
                      <c:pt idx="41">
                        <c:v>0.96580271862011702</c:v>
                      </c:pt>
                      <c:pt idx="42">
                        <c:v>0.96508830452491356</c:v>
                      </c:pt>
                      <c:pt idx="43">
                        <c:v>0.97155499404443724</c:v>
                      </c:pt>
                      <c:pt idx="44">
                        <c:v>0.93085683077746106</c:v>
                      </c:pt>
                      <c:pt idx="45">
                        <c:v>0.87490891659204806</c:v>
                      </c:pt>
                      <c:pt idx="46">
                        <c:v>0.87490891659204806</c:v>
                      </c:pt>
                      <c:pt idx="47">
                        <c:v>0.87490891659204806</c:v>
                      </c:pt>
                      <c:pt idx="48">
                        <c:v>0.86900442383926646</c:v>
                      </c:pt>
                      <c:pt idx="49">
                        <c:v>0.85679613492025697</c:v>
                      </c:pt>
                      <c:pt idx="50">
                        <c:v>0.91771639295510232</c:v>
                      </c:pt>
                      <c:pt idx="51">
                        <c:v>0.89097282954449963</c:v>
                      </c:pt>
                      <c:pt idx="52">
                        <c:v>0.90468218209927631</c:v>
                      </c:pt>
                      <c:pt idx="53">
                        <c:v>0.90468218209927631</c:v>
                      </c:pt>
                      <c:pt idx="54">
                        <c:v>0.90468218209927631</c:v>
                      </c:pt>
                      <c:pt idx="55">
                        <c:v>0.91531126774567539</c:v>
                      </c:pt>
                      <c:pt idx="56">
                        <c:v>0.91300041914218977</c:v>
                      </c:pt>
                      <c:pt idx="57">
                        <c:v>0.90262293516182812</c:v>
                      </c:pt>
                      <c:pt idx="58">
                        <c:v>0.9056415318378751</c:v>
                      </c:pt>
                      <c:pt idx="59">
                        <c:v>0.9056415318378751</c:v>
                      </c:pt>
                      <c:pt idx="60">
                        <c:v>0.9056415318378751</c:v>
                      </c:pt>
                      <c:pt idx="61">
                        <c:v>0.9056415318378751</c:v>
                      </c:pt>
                      <c:pt idx="62">
                        <c:v>0.88809330514655038</c:v>
                      </c:pt>
                      <c:pt idx="63">
                        <c:v>0.90903873435992277</c:v>
                      </c:pt>
                      <c:pt idx="64">
                        <c:v>0.91715520388321181</c:v>
                      </c:pt>
                      <c:pt idx="65">
                        <c:v>0.928547356932931</c:v>
                      </c:pt>
                      <c:pt idx="66">
                        <c:v>0.92655399107640213</c:v>
                      </c:pt>
                      <c:pt idx="67">
                        <c:v>0.92655399107640213</c:v>
                      </c:pt>
                      <c:pt idx="68">
                        <c:v>0.92655399107640213</c:v>
                      </c:pt>
                      <c:pt idx="69">
                        <c:v>0.92983880272526609</c:v>
                      </c:pt>
                      <c:pt idx="70">
                        <c:v>0.93495538199033346</c:v>
                      </c:pt>
                      <c:pt idx="71">
                        <c:v>0.93636633831432126</c:v>
                      </c:pt>
                      <c:pt idx="72">
                        <c:v>0.93508937077687837</c:v>
                      </c:pt>
                      <c:pt idx="73">
                        <c:v>0.95004575436741323</c:v>
                      </c:pt>
                      <c:pt idx="74">
                        <c:v>0.95004575436741323</c:v>
                      </c:pt>
                      <c:pt idx="75">
                        <c:v>0.95004575436741323</c:v>
                      </c:pt>
                      <c:pt idx="76">
                        <c:v>0.94527169785435539</c:v>
                      </c:pt>
                      <c:pt idx="77">
                        <c:v>0.93952370599887081</c:v>
                      </c:pt>
                      <c:pt idx="78">
                        <c:v>0.9446229951594951</c:v>
                      </c:pt>
                      <c:pt idx="79">
                        <c:v>0.95030697934613806</c:v>
                      </c:pt>
                      <c:pt idx="80">
                        <c:v>0.95018226412252116</c:v>
                      </c:pt>
                      <c:pt idx="81">
                        <c:v>0.95018226412252116</c:v>
                      </c:pt>
                      <c:pt idx="82">
                        <c:v>0.95018226412252116</c:v>
                      </c:pt>
                      <c:pt idx="83">
                        <c:v>0.9705830360001555</c:v>
                      </c:pt>
                      <c:pt idx="84">
                        <c:v>0.96871978051699781</c:v>
                      </c:pt>
                      <c:pt idx="85">
                        <c:v>0.96247213130719689</c:v>
                      </c:pt>
                      <c:pt idx="86">
                        <c:v>0.97190524938271228</c:v>
                      </c:pt>
                      <c:pt idx="87">
                        <c:v>0.9812448977007413</c:v>
                      </c:pt>
                      <c:pt idx="88">
                        <c:v>0.9812448977007413</c:v>
                      </c:pt>
                      <c:pt idx="89">
                        <c:v>0.9812448977007413</c:v>
                      </c:pt>
                      <c:pt idx="90">
                        <c:v>0.98264658738753896</c:v>
                      </c:pt>
                      <c:pt idx="91">
                        <c:v>0.98057688258599729</c:v>
                      </c:pt>
                      <c:pt idx="92">
                        <c:v>0.96172221934284752</c:v>
                      </c:pt>
                      <c:pt idx="93">
                        <c:v>0.95827143931310033</c:v>
                      </c:pt>
                      <c:pt idx="94">
                        <c:v>0.95650285866580798</c:v>
                      </c:pt>
                      <c:pt idx="95">
                        <c:v>0.95650285866580798</c:v>
                      </c:pt>
                      <c:pt idx="96">
                        <c:v>0.95650285866580798</c:v>
                      </c:pt>
                      <c:pt idx="97">
                        <c:v>0.95650285866580798</c:v>
                      </c:pt>
                      <c:pt idx="98">
                        <c:v>0.9719512051159519</c:v>
                      </c:pt>
                      <c:pt idx="99">
                        <c:v>0.96459518852995951</c:v>
                      </c:pt>
                      <c:pt idx="100">
                        <c:v>0.9685000026161984</c:v>
                      </c:pt>
                      <c:pt idx="101">
                        <c:v>0.96924699884493004</c:v>
                      </c:pt>
                      <c:pt idx="102">
                        <c:v>0.96924699884493004</c:v>
                      </c:pt>
                      <c:pt idx="103">
                        <c:v>0.96924699884493004</c:v>
                      </c:pt>
                      <c:pt idx="104">
                        <c:v>0.97042078327760761</c:v>
                      </c:pt>
                      <c:pt idx="105">
                        <c:v>0.97603798603741598</c:v>
                      </c:pt>
                      <c:pt idx="106">
                        <c:v>0.97212825121446311</c:v>
                      </c:pt>
                      <c:pt idx="107">
                        <c:v>0.97014345249560541</c:v>
                      </c:pt>
                      <c:pt idx="108">
                        <c:v>0.97976084021416765</c:v>
                      </c:pt>
                      <c:pt idx="109">
                        <c:v>0.97976084021416765</c:v>
                      </c:pt>
                      <c:pt idx="110">
                        <c:v>0.97976084021416765</c:v>
                      </c:pt>
                      <c:pt idx="111">
                        <c:v>0.98011532717824423</c:v>
                      </c:pt>
                      <c:pt idx="112">
                        <c:v>0.98405033748133552</c:v>
                      </c:pt>
                      <c:pt idx="113">
                        <c:v>0.98281937415729692</c:v>
                      </c:pt>
                      <c:pt idx="114">
                        <c:v>0.98500949676214433</c:v>
                      </c:pt>
                      <c:pt idx="115">
                        <c:v>0.975166731683763</c:v>
                      </c:pt>
                      <c:pt idx="116">
                        <c:v>0.975166731683763</c:v>
                      </c:pt>
                      <c:pt idx="117">
                        <c:v>0.975166731683763</c:v>
                      </c:pt>
                      <c:pt idx="118">
                        <c:v>0.98178901136606167</c:v>
                      </c:pt>
                      <c:pt idx="119">
                        <c:v>0.9739249919116918</c:v>
                      </c:pt>
                      <c:pt idx="120">
                        <c:v>0.97574479877869735</c:v>
                      </c:pt>
                      <c:pt idx="121">
                        <c:v>0.97574479877869735</c:v>
                      </c:pt>
                      <c:pt idx="122">
                        <c:v>0.97770117426958181</c:v>
                      </c:pt>
                      <c:pt idx="123">
                        <c:v>0.97770117426958181</c:v>
                      </c:pt>
                      <c:pt idx="124">
                        <c:v>0.97770117426958181</c:v>
                      </c:pt>
                      <c:pt idx="125">
                        <c:v>0.98539776401239043</c:v>
                      </c:pt>
                      <c:pt idx="126">
                        <c:v>0.9934050665934463</c:v>
                      </c:pt>
                      <c:pt idx="127">
                        <c:v>0.98745030337276929</c:v>
                      </c:pt>
                      <c:pt idx="128">
                        <c:v>0.99465711878911667</c:v>
                      </c:pt>
                      <c:pt idx="129">
                        <c:v>0.99851332804740367</c:v>
                      </c:pt>
                      <c:pt idx="130">
                        <c:v>0.99851332804740367</c:v>
                      </c:pt>
                      <c:pt idx="131">
                        <c:v>0.99851332804740367</c:v>
                      </c:pt>
                      <c:pt idx="132">
                        <c:v>1.0023786619652553</c:v>
                      </c:pt>
                    </c:numCache>
                  </c:numRef>
                </c:val>
                <c:smooth val="0"/>
                <c:extLst xmlns:c15="http://schemas.microsoft.com/office/drawing/2012/chart">
                  <c:ext xmlns:c16="http://schemas.microsoft.com/office/drawing/2014/chart" uri="{C3380CC4-5D6E-409C-BE32-E72D297353CC}">
                    <c16:uniqueId val="{0000000A-9DA2-4FE4-9989-A13AB120EEB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'Untitled Investment List'!$T$2</c15:sqref>
                        </c15:formulaRef>
                      </c:ext>
                    </c:extLst>
                    <c:strCache>
                      <c:ptCount val="1"/>
                      <c:pt idx="0">
                        <c:v>Russell 1000 Growth TR USD</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'Untitled Investment List'!$O$4:$O$136</c15:sqref>
                        </c15:formulaRef>
                      </c:ext>
                    </c:extLst>
                    <c:numCache>
                      <c:formatCode>m/d/yyyy</c:formatCode>
                      <c:ptCount val="133"/>
                      <c:pt idx="1">
                        <c:v>45707</c:v>
                      </c:pt>
                      <c:pt idx="2">
                        <c:v>45708</c:v>
                      </c:pt>
                      <c:pt idx="3">
                        <c:v>45709</c:v>
                      </c:pt>
                      <c:pt idx="4">
                        <c:v>45710</c:v>
                      </c:pt>
                      <c:pt idx="5">
                        <c:v>45711</c:v>
                      </c:pt>
                      <c:pt idx="6">
                        <c:v>45712</c:v>
                      </c:pt>
                      <c:pt idx="7">
                        <c:v>45713</c:v>
                      </c:pt>
                      <c:pt idx="8">
                        <c:v>45714</c:v>
                      </c:pt>
                      <c:pt idx="9">
                        <c:v>45715</c:v>
                      </c:pt>
                      <c:pt idx="10">
                        <c:v>45716</c:v>
                      </c:pt>
                      <c:pt idx="11">
                        <c:v>45717</c:v>
                      </c:pt>
                      <c:pt idx="12">
                        <c:v>45718</c:v>
                      </c:pt>
                      <c:pt idx="13">
                        <c:v>45719</c:v>
                      </c:pt>
                      <c:pt idx="14">
                        <c:v>45720</c:v>
                      </c:pt>
                      <c:pt idx="15">
                        <c:v>45721</c:v>
                      </c:pt>
                      <c:pt idx="16">
                        <c:v>45722</c:v>
                      </c:pt>
                      <c:pt idx="17">
                        <c:v>45723</c:v>
                      </c:pt>
                      <c:pt idx="18">
                        <c:v>45724</c:v>
                      </c:pt>
                      <c:pt idx="19">
                        <c:v>45725</c:v>
                      </c:pt>
                      <c:pt idx="20">
                        <c:v>45726</c:v>
                      </c:pt>
                      <c:pt idx="21">
                        <c:v>45727</c:v>
                      </c:pt>
                      <c:pt idx="22">
                        <c:v>45728</c:v>
                      </c:pt>
                      <c:pt idx="23">
                        <c:v>45729</c:v>
                      </c:pt>
                      <c:pt idx="24">
                        <c:v>45730</c:v>
                      </c:pt>
                      <c:pt idx="25">
                        <c:v>45731</c:v>
                      </c:pt>
                      <c:pt idx="26">
                        <c:v>45732</c:v>
                      </c:pt>
                      <c:pt idx="27">
                        <c:v>45733</c:v>
                      </c:pt>
                      <c:pt idx="28">
                        <c:v>45734</c:v>
                      </c:pt>
                      <c:pt idx="29">
                        <c:v>45735</c:v>
                      </c:pt>
                      <c:pt idx="30">
                        <c:v>45736</c:v>
                      </c:pt>
                      <c:pt idx="31">
                        <c:v>45737</c:v>
                      </c:pt>
                      <c:pt idx="32">
                        <c:v>45738</c:v>
                      </c:pt>
                      <c:pt idx="33">
                        <c:v>45739</c:v>
                      </c:pt>
                      <c:pt idx="34">
                        <c:v>45740</c:v>
                      </c:pt>
                      <c:pt idx="35">
                        <c:v>45741</c:v>
                      </c:pt>
                      <c:pt idx="36">
                        <c:v>45742</c:v>
                      </c:pt>
                      <c:pt idx="37">
                        <c:v>45743</c:v>
                      </c:pt>
                      <c:pt idx="38">
                        <c:v>45744</c:v>
                      </c:pt>
                      <c:pt idx="39">
                        <c:v>45745</c:v>
                      </c:pt>
                      <c:pt idx="40">
                        <c:v>45746</c:v>
                      </c:pt>
                      <c:pt idx="41">
                        <c:v>45747</c:v>
                      </c:pt>
                      <c:pt idx="42">
                        <c:v>45748</c:v>
                      </c:pt>
                      <c:pt idx="43">
                        <c:v>45749</c:v>
                      </c:pt>
                      <c:pt idx="44">
                        <c:v>45750</c:v>
                      </c:pt>
                      <c:pt idx="45">
                        <c:v>45751</c:v>
                      </c:pt>
                      <c:pt idx="46">
                        <c:v>45752</c:v>
                      </c:pt>
                      <c:pt idx="47">
                        <c:v>45753</c:v>
                      </c:pt>
                      <c:pt idx="48">
                        <c:v>45754</c:v>
                      </c:pt>
                      <c:pt idx="49">
                        <c:v>45755</c:v>
                      </c:pt>
                      <c:pt idx="50">
                        <c:v>45756</c:v>
                      </c:pt>
                      <c:pt idx="51">
                        <c:v>45757</c:v>
                      </c:pt>
                      <c:pt idx="52">
                        <c:v>45758</c:v>
                      </c:pt>
                      <c:pt idx="53">
                        <c:v>45759</c:v>
                      </c:pt>
                      <c:pt idx="54">
                        <c:v>45760</c:v>
                      </c:pt>
                      <c:pt idx="55">
                        <c:v>45761</c:v>
                      </c:pt>
                      <c:pt idx="56">
                        <c:v>45762</c:v>
                      </c:pt>
                      <c:pt idx="57">
                        <c:v>45763</c:v>
                      </c:pt>
                      <c:pt idx="58">
                        <c:v>45764</c:v>
                      </c:pt>
                      <c:pt idx="59">
                        <c:v>45765</c:v>
                      </c:pt>
                      <c:pt idx="60">
                        <c:v>45766</c:v>
                      </c:pt>
                      <c:pt idx="61">
                        <c:v>45767</c:v>
                      </c:pt>
                      <c:pt idx="62">
                        <c:v>45768</c:v>
                      </c:pt>
                      <c:pt idx="63">
                        <c:v>45769</c:v>
                      </c:pt>
                      <c:pt idx="64">
                        <c:v>45770</c:v>
                      </c:pt>
                      <c:pt idx="65">
                        <c:v>45771</c:v>
                      </c:pt>
                      <c:pt idx="66">
                        <c:v>45772</c:v>
                      </c:pt>
                      <c:pt idx="67">
                        <c:v>45773</c:v>
                      </c:pt>
                      <c:pt idx="68">
                        <c:v>45774</c:v>
                      </c:pt>
                      <c:pt idx="69">
                        <c:v>45775</c:v>
                      </c:pt>
                      <c:pt idx="70">
                        <c:v>45776</c:v>
                      </c:pt>
                      <c:pt idx="71">
                        <c:v>45777</c:v>
                      </c:pt>
                      <c:pt idx="72">
                        <c:v>45778</c:v>
                      </c:pt>
                      <c:pt idx="73">
                        <c:v>45779</c:v>
                      </c:pt>
                      <c:pt idx="74">
                        <c:v>45780</c:v>
                      </c:pt>
                      <c:pt idx="75">
                        <c:v>45781</c:v>
                      </c:pt>
                      <c:pt idx="76">
                        <c:v>45782</c:v>
                      </c:pt>
                      <c:pt idx="77">
                        <c:v>45783</c:v>
                      </c:pt>
                      <c:pt idx="78">
                        <c:v>45784</c:v>
                      </c:pt>
                      <c:pt idx="79">
                        <c:v>45785</c:v>
                      </c:pt>
                      <c:pt idx="80">
                        <c:v>45786</c:v>
                      </c:pt>
                      <c:pt idx="81">
                        <c:v>45787</c:v>
                      </c:pt>
                      <c:pt idx="82">
                        <c:v>45788</c:v>
                      </c:pt>
                      <c:pt idx="83">
                        <c:v>45789</c:v>
                      </c:pt>
                      <c:pt idx="84">
                        <c:v>45790</c:v>
                      </c:pt>
                      <c:pt idx="85">
                        <c:v>45791</c:v>
                      </c:pt>
                      <c:pt idx="86">
                        <c:v>45792</c:v>
                      </c:pt>
                      <c:pt idx="87">
                        <c:v>45793</c:v>
                      </c:pt>
                      <c:pt idx="88">
                        <c:v>45794</c:v>
                      </c:pt>
                      <c:pt idx="89">
                        <c:v>45795</c:v>
                      </c:pt>
                      <c:pt idx="90">
                        <c:v>45796</c:v>
                      </c:pt>
                      <c:pt idx="91">
                        <c:v>45797</c:v>
                      </c:pt>
                      <c:pt idx="92">
                        <c:v>45798</c:v>
                      </c:pt>
                      <c:pt idx="93">
                        <c:v>45799</c:v>
                      </c:pt>
                      <c:pt idx="94">
                        <c:v>45800</c:v>
                      </c:pt>
                      <c:pt idx="95">
                        <c:v>45801</c:v>
                      </c:pt>
                      <c:pt idx="96">
                        <c:v>45802</c:v>
                      </c:pt>
                      <c:pt idx="97">
                        <c:v>45803</c:v>
                      </c:pt>
                      <c:pt idx="98">
                        <c:v>45804</c:v>
                      </c:pt>
                      <c:pt idx="99">
                        <c:v>45805</c:v>
                      </c:pt>
                      <c:pt idx="100">
                        <c:v>45806</c:v>
                      </c:pt>
                      <c:pt idx="101">
                        <c:v>45807</c:v>
                      </c:pt>
                      <c:pt idx="102">
                        <c:v>45808</c:v>
                      </c:pt>
                      <c:pt idx="103">
                        <c:v>45809</c:v>
                      </c:pt>
                      <c:pt idx="104">
                        <c:v>45810</c:v>
                      </c:pt>
                      <c:pt idx="105">
                        <c:v>45811</c:v>
                      </c:pt>
                      <c:pt idx="106">
                        <c:v>45812</c:v>
                      </c:pt>
                      <c:pt idx="107">
                        <c:v>45813</c:v>
                      </c:pt>
                      <c:pt idx="108">
                        <c:v>45814</c:v>
                      </c:pt>
                      <c:pt idx="109">
                        <c:v>45815</c:v>
                      </c:pt>
                      <c:pt idx="110">
                        <c:v>45816</c:v>
                      </c:pt>
                      <c:pt idx="111">
                        <c:v>45817</c:v>
                      </c:pt>
                      <c:pt idx="112">
                        <c:v>45818</c:v>
                      </c:pt>
                      <c:pt idx="113">
                        <c:v>45819</c:v>
                      </c:pt>
                      <c:pt idx="114">
                        <c:v>45820</c:v>
                      </c:pt>
                      <c:pt idx="115">
                        <c:v>45821</c:v>
                      </c:pt>
                      <c:pt idx="116">
                        <c:v>45822</c:v>
                      </c:pt>
                      <c:pt idx="117">
                        <c:v>45823</c:v>
                      </c:pt>
                      <c:pt idx="118">
                        <c:v>45824</c:v>
                      </c:pt>
                      <c:pt idx="119">
                        <c:v>45825</c:v>
                      </c:pt>
                      <c:pt idx="120">
                        <c:v>45826</c:v>
                      </c:pt>
                      <c:pt idx="121">
                        <c:v>45827</c:v>
                      </c:pt>
                      <c:pt idx="122">
                        <c:v>45828</c:v>
                      </c:pt>
                      <c:pt idx="123">
                        <c:v>45829</c:v>
                      </c:pt>
                      <c:pt idx="124">
                        <c:v>45830</c:v>
                      </c:pt>
                      <c:pt idx="125">
                        <c:v>45831</c:v>
                      </c:pt>
                      <c:pt idx="126">
                        <c:v>45832</c:v>
                      </c:pt>
                      <c:pt idx="127">
                        <c:v>45833</c:v>
                      </c:pt>
                      <c:pt idx="128">
                        <c:v>45834</c:v>
                      </c:pt>
                      <c:pt idx="129">
                        <c:v>45835</c:v>
                      </c:pt>
                      <c:pt idx="130">
                        <c:v>45836</c:v>
                      </c:pt>
                      <c:pt idx="131">
                        <c:v>45837</c:v>
                      </c:pt>
                      <c:pt idx="132">
                        <c:v>45838</c:v>
                      </c:pt>
                    </c:numCache>
                  </c:numRef>
                </c:cat>
                <c:val>
                  <c:numRef>
                    <c:extLst xmlns:c15="http://schemas.microsoft.com/office/drawing/2012/chart">
                      <c:ext xmlns:c15="http://schemas.microsoft.com/office/drawing/2012/chart" uri="{02D57815-91ED-43cb-92C2-25804820EDAC}">
                        <c15:formulaRef>
                          <c15:sqref>'Untitled Investment List'!$T$4:$T$136</c15:sqref>
                        </c15:formulaRef>
                      </c:ext>
                    </c:extLst>
                    <c:numCache>
                      <c:formatCode>_("$"* #,##0.00_);_("$"* \(#,##0.00\);_("$"* "-"??_);_(@_)</c:formatCode>
                      <c:ptCount val="133"/>
                      <c:pt idx="0">
                        <c:v>1</c:v>
                      </c:pt>
                      <c:pt idx="1">
                        <c:v>0.99995786962099209</c:v>
                      </c:pt>
                      <c:pt idx="2">
                        <c:v>0.99466389218144136</c:v>
                      </c:pt>
                      <c:pt idx="3">
                        <c:v>0.9724896854660795</c:v>
                      </c:pt>
                      <c:pt idx="4">
                        <c:v>0.9724896854660795</c:v>
                      </c:pt>
                      <c:pt idx="5">
                        <c:v>0.9724896854660795</c:v>
                      </c:pt>
                      <c:pt idx="6">
                        <c:v>0.96250088814768819</c:v>
                      </c:pt>
                      <c:pt idx="7">
                        <c:v>0.95236601804361054</c:v>
                      </c:pt>
                      <c:pt idx="8">
                        <c:v>0.95620271434207726</c:v>
                      </c:pt>
                      <c:pt idx="9">
                        <c:v>0.93109926848439262</c:v>
                      </c:pt>
                      <c:pt idx="10">
                        <c:v>0.94757530271827406</c:v>
                      </c:pt>
                      <c:pt idx="11">
                        <c:v>0.94757530271827406</c:v>
                      </c:pt>
                      <c:pt idx="12">
                        <c:v>0.94757530271827406</c:v>
                      </c:pt>
                      <c:pt idx="13">
                        <c:v>0.92411749604896831</c:v>
                      </c:pt>
                      <c:pt idx="14">
                        <c:v>0.9184861450070273</c:v>
                      </c:pt>
                      <c:pt idx="15">
                        <c:v>0.93168703177140555</c:v>
                      </c:pt>
                      <c:pt idx="16">
                        <c:v>0.90615655609078483</c:v>
                      </c:pt>
                      <c:pt idx="17">
                        <c:v>0.91022138058965785</c:v>
                      </c:pt>
                      <c:pt idx="18">
                        <c:v>0.91022138058965785</c:v>
                      </c:pt>
                      <c:pt idx="19">
                        <c:v>0.91022138058965785</c:v>
                      </c:pt>
                      <c:pt idx="20">
                        <c:v>0.87419685743111208</c:v>
                      </c:pt>
                      <c:pt idx="21">
                        <c:v>0.87240007594148206</c:v>
                      </c:pt>
                      <c:pt idx="22">
                        <c:v>0.88390789707820983</c:v>
                      </c:pt>
                      <c:pt idx="23">
                        <c:v>0.86484690460604041</c:v>
                      </c:pt>
                      <c:pt idx="24">
                        <c:v>0.88716420435079013</c:v>
                      </c:pt>
                      <c:pt idx="25">
                        <c:v>0.88716420435079013</c:v>
                      </c:pt>
                      <c:pt idx="26">
                        <c:v>0.88716420435079013</c:v>
                      </c:pt>
                      <c:pt idx="27">
                        <c:v>0.88926943569509298</c:v>
                      </c:pt>
                      <c:pt idx="28">
                        <c:v>0.87386630559818401</c:v>
                      </c:pt>
                      <c:pt idx="29">
                        <c:v>0.88699121666783121</c:v>
                      </c:pt>
                      <c:pt idx="30">
                        <c:v>0.88509868999094465</c:v>
                      </c:pt>
                      <c:pt idx="31">
                        <c:v>0.88982280810976033</c:v>
                      </c:pt>
                      <c:pt idx="32">
                        <c:v>0.88982280810976033</c:v>
                      </c:pt>
                      <c:pt idx="33">
                        <c:v>0.88982280810976033</c:v>
                      </c:pt>
                      <c:pt idx="34">
                        <c:v>0.91010707260715096</c:v>
                      </c:pt>
                      <c:pt idx="35">
                        <c:v>0.91415660533882837</c:v>
                      </c:pt>
                      <c:pt idx="36">
                        <c:v>0.89456717886234782</c:v>
                      </c:pt>
                      <c:pt idx="37">
                        <c:v>0.89002915796719628</c:v>
                      </c:pt>
                      <c:pt idx="38">
                        <c:v>0.86698495487987848</c:v>
                      </c:pt>
                      <c:pt idx="39">
                        <c:v>0.86698495487987848</c:v>
                      </c:pt>
                      <c:pt idx="40">
                        <c:v>0.86698495487987848</c:v>
                      </c:pt>
                      <c:pt idx="41">
                        <c:v>0.86775197281596783</c:v>
                      </c:pt>
                      <c:pt idx="42">
                        <c:v>0.8752418665182361</c:v>
                      </c:pt>
                      <c:pt idx="43">
                        <c:v>0.88281051686700218</c:v>
                      </c:pt>
                      <c:pt idx="44">
                        <c:v>0.83274106843362439</c:v>
                      </c:pt>
                      <c:pt idx="45">
                        <c:v>0.78358333989542428</c:v>
                      </c:pt>
                      <c:pt idx="46">
                        <c:v>0.78358333989542428</c:v>
                      </c:pt>
                      <c:pt idx="47">
                        <c:v>0.78358333989542428</c:v>
                      </c:pt>
                      <c:pt idx="48">
                        <c:v>0.78431712279946986</c:v>
                      </c:pt>
                      <c:pt idx="49">
                        <c:v>0.77020313144323205</c:v>
                      </c:pt>
                      <c:pt idx="50">
                        <c:v>0.86116014622323012</c:v>
                      </c:pt>
                      <c:pt idx="51">
                        <c:v>0.82650953344478495</c:v>
                      </c:pt>
                      <c:pt idx="52">
                        <c:v>0.84290976535998052</c:v>
                      </c:pt>
                      <c:pt idx="53">
                        <c:v>0.84290976535998052</c:v>
                      </c:pt>
                      <c:pt idx="54">
                        <c:v>0.84290976535998052</c:v>
                      </c:pt>
                      <c:pt idx="55">
                        <c:v>0.84712159194014269</c:v>
                      </c:pt>
                      <c:pt idx="56">
                        <c:v>0.84700838662928402</c:v>
                      </c:pt>
                      <c:pt idx="57">
                        <c:v>0.82132705298412645</c:v>
                      </c:pt>
                      <c:pt idx="58">
                        <c:v>0.82204586082121944</c:v>
                      </c:pt>
                      <c:pt idx="59">
                        <c:v>0.82204586082121944</c:v>
                      </c:pt>
                      <c:pt idx="60">
                        <c:v>0.82204586082121944</c:v>
                      </c:pt>
                      <c:pt idx="61">
                        <c:v>0.82204586082121944</c:v>
                      </c:pt>
                      <c:pt idx="62">
                        <c:v>0.79943954552063456</c:v>
                      </c:pt>
                      <c:pt idx="63">
                        <c:v>0.82122889440231939</c:v>
                      </c:pt>
                      <c:pt idx="64">
                        <c:v>0.84086633217326445</c:v>
                      </c:pt>
                      <c:pt idx="65">
                        <c:v>0.86466757367150426</c:v>
                      </c:pt>
                      <c:pt idx="66">
                        <c:v>0.8777840563536693</c:v>
                      </c:pt>
                      <c:pt idx="67">
                        <c:v>0.8777840563536693</c:v>
                      </c:pt>
                      <c:pt idx="68">
                        <c:v>0.8777840563536693</c:v>
                      </c:pt>
                      <c:pt idx="69">
                        <c:v>0.87662035171425201</c:v>
                      </c:pt>
                      <c:pt idx="70">
                        <c:v>0.88216983227592161</c:v>
                      </c:pt>
                      <c:pt idx="71">
                        <c:v>0.88312052017104103</c:v>
                      </c:pt>
                      <c:pt idx="72">
                        <c:v>0.89389008992511565</c:v>
                      </c:pt>
                      <c:pt idx="73">
                        <c:v>0.90721010914942135</c:v>
                      </c:pt>
                      <c:pt idx="74">
                        <c:v>0.90721010914942135</c:v>
                      </c:pt>
                      <c:pt idx="75">
                        <c:v>0.90721010914942135</c:v>
                      </c:pt>
                      <c:pt idx="76">
                        <c:v>0.90113038916088872</c:v>
                      </c:pt>
                      <c:pt idx="77">
                        <c:v>0.89286216184597444</c:v>
                      </c:pt>
                      <c:pt idx="78">
                        <c:v>0.89576237321495289</c:v>
                      </c:pt>
                      <c:pt idx="79">
                        <c:v>0.90245602009157455</c:v>
                      </c:pt>
                      <c:pt idx="80">
                        <c:v>0.90169846617587801</c:v>
                      </c:pt>
                      <c:pt idx="81">
                        <c:v>0.90169846617587801</c:v>
                      </c:pt>
                      <c:pt idx="82">
                        <c:v>0.90169846617587801</c:v>
                      </c:pt>
                      <c:pt idx="83">
                        <c:v>0.93995355768939504</c:v>
                      </c:pt>
                      <c:pt idx="84">
                        <c:v>0.95435128009960724</c:v>
                      </c:pt>
                      <c:pt idx="85">
                        <c:v>0.96108472024614644</c:v>
                      </c:pt>
                      <c:pt idx="86">
                        <c:v>0.9602130525291136</c:v>
                      </c:pt>
                      <c:pt idx="87">
                        <c:v>0.96566788132845227</c:v>
                      </c:pt>
                      <c:pt idx="88">
                        <c:v>0.96566788132845227</c:v>
                      </c:pt>
                      <c:pt idx="89">
                        <c:v>0.96566788132845227</c:v>
                      </c:pt>
                      <c:pt idx="90">
                        <c:v>0.96599476914762294</c:v>
                      </c:pt>
                      <c:pt idx="91">
                        <c:v>0.96094890207561923</c:v>
                      </c:pt>
                      <c:pt idx="92">
                        <c:v>0.9466062069105049</c:v>
                      </c:pt>
                      <c:pt idx="93">
                        <c:v>0.9492120465596886</c:v>
                      </c:pt>
                      <c:pt idx="94">
                        <c:v>0.93951712163808143</c:v>
                      </c:pt>
                      <c:pt idx="95">
                        <c:v>0.93951712163808143</c:v>
                      </c:pt>
                      <c:pt idx="96">
                        <c:v>0.93951712163808143</c:v>
                      </c:pt>
                      <c:pt idx="97">
                        <c:v>0.93951712163808143</c:v>
                      </c:pt>
                      <c:pt idx="98">
                        <c:v>0.96234139374441485</c:v>
                      </c:pt>
                      <c:pt idx="99">
                        <c:v>0.95834436159093506</c:v>
                      </c:pt>
                      <c:pt idx="100">
                        <c:v>0.96148331177429192</c:v>
                      </c:pt>
                      <c:pt idx="101">
                        <c:v>0.9612595688319916</c:v>
                      </c:pt>
                      <c:pt idx="102">
                        <c:v>0.9612595688319916</c:v>
                      </c:pt>
                      <c:pt idx="103">
                        <c:v>0.9612595688319916</c:v>
                      </c:pt>
                      <c:pt idx="104">
                        <c:v>0.96709154369851236</c:v>
                      </c:pt>
                      <c:pt idx="105">
                        <c:v>0.97353422759372155</c:v>
                      </c:pt>
                      <c:pt idx="106">
                        <c:v>0.97715663341187764</c:v>
                      </c:pt>
                      <c:pt idx="107">
                        <c:v>0.9703859197272795</c:v>
                      </c:pt>
                      <c:pt idx="108">
                        <c:v>0.98061397598818545</c:v>
                      </c:pt>
                      <c:pt idx="109">
                        <c:v>0.98061397598818545</c:v>
                      </c:pt>
                      <c:pt idx="110">
                        <c:v>0.98061397598818545</c:v>
                      </c:pt>
                      <c:pt idx="111">
                        <c:v>0.98164336273778741</c:v>
                      </c:pt>
                      <c:pt idx="112">
                        <c:v>0.98759278716075594</c:v>
                      </c:pt>
                      <c:pt idx="113">
                        <c:v>0.98397678007451161</c:v>
                      </c:pt>
                      <c:pt idx="114">
                        <c:v>0.98817066338982562</c:v>
                      </c:pt>
                      <c:pt idx="115">
                        <c:v>0.9756832514153867</c:v>
                      </c:pt>
                      <c:pt idx="116">
                        <c:v>0.9756832514153867</c:v>
                      </c:pt>
                      <c:pt idx="117">
                        <c:v>0.9756832514153867</c:v>
                      </c:pt>
                      <c:pt idx="118">
                        <c:v>0.98748600369861506</c:v>
                      </c:pt>
                      <c:pt idx="119">
                        <c:v>0.97908240436753047</c:v>
                      </c:pt>
                      <c:pt idx="120">
                        <c:v>0.97762182445822454</c:v>
                      </c:pt>
                      <c:pt idx="121">
                        <c:v>0.97762182445822454</c:v>
                      </c:pt>
                      <c:pt idx="122">
                        <c:v>0.97224259223799803</c:v>
                      </c:pt>
                      <c:pt idx="123">
                        <c:v>0.97224259223799803</c:v>
                      </c:pt>
                      <c:pt idx="124">
                        <c:v>0.97224259223799803</c:v>
                      </c:pt>
                      <c:pt idx="125">
                        <c:v>0.98277671269919331</c:v>
                      </c:pt>
                      <c:pt idx="126">
                        <c:v>0.99678865722684795</c:v>
                      </c:pt>
                      <c:pt idx="127">
                        <c:v>1.0002120527734861</c:v>
                      </c:pt>
                      <c:pt idx="128">
                        <c:v>1.0095250256439352</c:v>
                      </c:pt>
                      <c:pt idx="129">
                        <c:v>1.0156352829332467</c:v>
                      </c:pt>
                      <c:pt idx="130">
                        <c:v>1.0156352829332467</c:v>
                      </c:pt>
                      <c:pt idx="131">
                        <c:v>1.0156352829332467</c:v>
                      </c:pt>
                      <c:pt idx="132">
                        <c:v>1.0225464173444543</c:v>
                      </c:pt>
                    </c:numCache>
                  </c:numRef>
                </c:val>
                <c:smooth val="0"/>
                <c:extLst xmlns:c15="http://schemas.microsoft.com/office/drawing/2012/chart">
                  <c:ext xmlns:c16="http://schemas.microsoft.com/office/drawing/2014/chart" uri="{C3380CC4-5D6E-409C-BE32-E72D297353CC}">
                    <c16:uniqueId val="{0000000B-9DA2-4FE4-9989-A13AB120EEBD}"/>
                  </c:ext>
                </c:extLst>
              </c15:ser>
            </c15:filteredLineSeries>
          </c:ext>
        </c:extLst>
      </c:lineChart>
      <c:dateAx>
        <c:axId val="662602111"/>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607871"/>
        <c:crosses val="autoZero"/>
        <c:auto val="0"/>
        <c:lblOffset val="100"/>
        <c:baseTimeUnit val="days"/>
        <c:majorUnit val="14"/>
        <c:majorTimeUnit val="days"/>
      </c:dateAx>
      <c:valAx>
        <c:axId val="662607871"/>
        <c:scaling>
          <c:orientation val="minMax"/>
          <c:min val="0.60000000000000009"/>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602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Intl Equity Large Cap</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Sheet1!$B$2:$D$2</c:f>
              <c:numCache>
                <c:formatCode>#,##0.00</c:formatCode>
                <c:ptCount val="3"/>
                <c:pt idx="0">
                  <c:v>12.045260000000001</c:v>
                </c:pt>
                <c:pt idx="1">
                  <c:v>18.994009999999999</c:v>
                </c:pt>
                <c:pt idx="2">
                  <c:v>18.704080000000001</c:v>
                </c:pt>
              </c:numCache>
            </c:numRef>
          </c:val>
          <c:extLst>
            <c:ext xmlns:c16="http://schemas.microsoft.com/office/drawing/2014/chart" uri="{C3380CC4-5D6E-409C-BE32-E72D297353CC}">
              <c16:uniqueId val="{00000000-F4FC-4F62-8F58-6CE104BA815F}"/>
            </c:ext>
          </c:extLst>
        </c:ser>
        <c:ser>
          <c:idx val="1"/>
          <c:order val="1"/>
          <c:tx>
            <c:strRef>
              <c:f>Sheet1!$A$3</c:f>
              <c:strCache>
                <c:ptCount val="1"/>
                <c:pt idx="0">
                  <c:v>Intl Equity Large Cap Growth</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Sheet1!$B$3:$D$3</c:f>
              <c:numCache>
                <c:formatCode>#,##0.00</c:formatCode>
                <c:ptCount val="3"/>
                <c:pt idx="0">
                  <c:v>13.641769999999999</c:v>
                </c:pt>
                <c:pt idx="1">
                  <c:v>16.01634</c:v>
                </c:pt>
                <c:pt idx="2">
                  <c:v>12.62894</c:v>
                </c:pt>
              </c:numCache>
            </c:numRef>
          </c:val>
          <c:extLst>
            <c:ext xmlns:c16="http://schemas.microsoft.com/office/drawing/2014/chart" uri="{C3380CC4-5D6E-409C-BE32-E72D297353CC}">
              <c16:uniqueId val="{00000001-F4FC-4F62-8F58-6CE104BA815F}"/>
            </c:ext>
          </c:extLst>
        </c:ser>
        <c:ser>
          <c:idx val="2"/>
          <c:order val="2"/>
          <c:tx>
            <c:strRef>
              <c:f>Sheet1!$A$4</c:f>
              <c:strCache>
                <c:ptCount val="1"/>
                <c:pt idx="0">
                  <c:v>Intl Equity Large Cap Value</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Sheet1!$B$4:$D$4</c:f>
              <c:numCache>
                <c:formatCode>#,##0.00</c:formatCode>
                <c:ptCount val="3"/>
                <c:pt idx="0">
                  <c:v>10.53468</c:v>
                </c:pt>
                <c:pt idx="1">
                  <c:v>21.90277</c:v>
                </c:pt>
                <c:pt idx="2">
                  <c:v>24.962140000000002</c:v>
                </c:pt>
              </c:numCache>
            </c:numRef>
          </c:val>
          <c:extLst>
            <c:ext xmlns:c16="http://schemas.microsoft.com/office/drawing/2014/chart" uri="{C3380CC4-5D6E-409C-BE32-E72D297353CC}">
              <c16:uniqueId val="{00000002-F4FC-4F62-8F58-6CE104BA815F}"/>
            </c:ext>
          </c:extLst>
        </c:ser>
        <c:ser>
          <c:idx val="3"/>
          <c:order val="3"/>
          <c:tx>
            <c:strRef>
              <c:f>Sheet1!$A$5</c:f>
              <c:strCache>
                <c:ptCount val="1"/>
                <c:pt idx="0">
                  <c:v>Intl Equity Small Cap</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B0604020202020204" charset="0"/>
                    <a:ea typeface="Roboto Condensed" panose="020B060402020202020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Sheet1!$B$5:$D$5</c:f>
              <c:numCache>
                <c:formatCode>#,##0.00</c:formatCode>
                <c:ptCount val="3"/>
                <c:pt idx="0">
                  <c:v>16.82272</c:v>
                </c:pt>
                <c:pt idx="1">
                  <c:v>20.79034</c:v>
                </c:pt>
                <c:pt idx="2">
                  <c:v>22.92154</c:v>
                </c:pt>
              </c:numCache>
            </c:numRef>
          </c:val>
          <c:extLst>
            <c:ext xmlns:c16="http://schemas.microsoft.com/office/drawing/2014/chart" uri="{C3380CC4-5D6E-409C-BE32-E72D297353CC}">
              <c16:uniqueId val="{00000004-F4FC-4F62-8F58-6CE104BA815F}"/>
            </c:ext>
          </c:extLst>
        </c:ser>
        <c:ser>
          <c:idx val="4"/>
          <c:order val="4"/>
          <c:tx>
            <c:strRef>
              <c:f>Sheet1!$A$6</c:f>
              <c:strCache>
                <c:ptCount val="1"/>
                <c:pt idx="0">
                  <c:v>Intl Equity Small Cap Growth</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Sheet1!$B$6:$D$6</c:f>
              <c:numCache>
                <c:formatCode>#,##0.00</c:formatCode>
                <c:ptCount val="3"/>
                <c:pt idx="0">
                  <c:v>19.047029999999999</c:v>
                </c:pt>
                <c:pt idx="1">
                  <c:v>20.167639999999999</c:v>
                </c:pt>
                <c:pt idx="2">
                  <c:v>22.11684</c:v>
                </c:pt>
              </c:numCache>
            </c:numRef>
          </c:val>
          <c:extLst>
            <c:ext xmlns:c16="http://schemas.microsoft.com/office/drawing/2014/chart" uri="{C3380CC4-5D6E-409C-BE32-E72D297353CC}">
              <c16:uniqueId val="{00000000-1A3D-4BDA-8549-DADF639BB1FB}"/>
            </c:ext>
          </c:extLst>
        </c:ser>
        <c:ser>
          <c:idx val="5"/>
          <c:order val="5"/>
          <c:tx>
            <c:strRef>
              <c:f>Sheet1!$A$7</c:f>
              <c:strCache>
                <c:ptCount val="1"/>
                <c:pt idx="0">
                  <c:v>Intl Equity Small Cap Value</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Sheet1!$B$7:$D$7</c:f>
              <c:numCache>
                <c:formatCode>#,##0.00</c:formatCode>
                <c:ptCount val="3"/>
                <c:pt idx="0">
                  <c:v>14.72214</c:v>
                </c:pt>
                <c:pt idx="1">
                  <c:v>21.399699999999999</c:v>
                </c:pt>
                <c:pt idx="2">
                  <c:v>23.724150000000002</c:v>
                </c:pt>
              </c:numCache>
            </c:numRef>
          </c:val>
          <c:extLst>
            <c:ext xmlns:c16="http://schemas.microsoft.com/office/drawing/2014/chart" uri="{C3380CC4-5D6E-409C-BE32-E72D297353CC}">
              <c16:uniqueId val="{00000001-1A3D-4BDA-8549-DADF639BB1FB}"/>
            </c:ext>
          </c:extLst>
        </c:ser>
        <c:ser>
          <c:idx val="6"/>
          <c:order val="6"/>
          <c:tx>
            <c:strRef>
              <c:f>Sheet1!$A$8</c:f>
              <c:strCache>
                <c:ptCount val="1"/>
                <c:pt idx="0">
                  <c:v>Emerging Markets</c:v>
                </c:pt>
              </c:strCache>
            </c:strRef>
          </c:tx>
          <c:spPr>
            <a:solidFill>
              <a:schemeClr val="accent1">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Q2 2025</c:v>
                </c:pt>
                <c:pt idx="1">
                  <c:v>YTD</c:v>
                </c:pt>
                <c:pt idx="2">
                  <c:v>Last 12 Months</c:v>
                </c:pt>
              </c:strCache>
            </c:strRef>
          </c:cat>
          <c:val>
            <c:numRef>
              <c:f>Sheet1!$B$8:$D$8</c:f>
              <c:numCache>
                <c:formatCode>#,##0.00</c:formatCode>
                <c:ptCount val="3"/>
                <c:pt idx="0">
                  <c:v>11.98807</c:v>
                </c:pt>
                <c:pt idx="1">
                  <c:v>15.26662</c:v>
                </c:pt>
                <c:pt idx="2">
                  <c:v>15.286110000000001</c:v>
                </c:pt>
              </c:numCache>
            </c:numRef>
          </c:val>
          <c:extLst>
            <c:ext xmlns:c16="http://schemas.microsoft.com/office/drawing/2014/chart" uri="{C3380CC4-5D6E-409C-BE32-E72D297353CC}">
              <c16:uniqueId val="{00000003-1A3D-4BDA-8549-DADF639BB1FB}"/>
            </c:ext>
          </c:extLst>
        </c:ser>
        <c:dLbls>
          <c:dLblPos val="outEnd"/>
          <c:showLegendKey val="0"/>
          <c:showVal val="1"/>
          <c:showCatName val="0"/>
          <c:showSerName val="0"/>
          <c:showPercent val="0"/>
          <c:showBubbleSize val="0"/>
        </c:dLbls>
        <c:gapWidth val="219"/>
        <c:overlap val="-27"/>
        <c:axId val="630006528"/>
        <c:axId val="629999968"/>
        <c:extLst>
          <c:ext xmlns:c15="http://schemas.microsoft.com/office/drawing/2012/chart" uri="{02D57815-91ED-43cb-92C2-25804820EDAC}">
            <c15:filteredBarSeries>
              <c15:ser>
                <c:idx val="7"/>
                <c:order val="7"/>
                <c:tx>
                  <c:strRef>
                    <c:extLst>
                      <c:ext uri="{02D57815-91ED-43cb-92C2-25804820EDAC}">
                        <c15:formulaRef>
                          <c15:sqref>Sheet1!$A$9</c15:sqref>
                        </c15:formulaRef>
                      </c:ext>
                    </c:extLst>
                    <c:strCache>
                      <c:ptCount val="1"/>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Sheet1!$B$1:$D$1</c15:sqref>
                        </c15:formulaRef>
                      </c:ext>
                    </c:extLst>
                    <c:strCache>
                      <c:ptCount val="3"/>
                      <c:pt idx="0">
                        <c:v>Q2 2025</c:v>
                      </c:pt>
                      <c:pt idx="1">
                        <c:v>YTD</c:v>
                      </c:pt>
                      <c:pt idx="2">
                        <c:v>Last 12 Months</c:v>
                      </c:pt>
                    </c:strCache>
                  </c:strRef>
                </c:cat>
                <c:val>
                  <c:numRef>
                    <c:extLst>
                      <c:ext uri="{02D57815-91ED-43cb-92C2-25804820EDAC}">
                        <c15:formulaRef>
                          <c15:sqref>Sheet1!$B$9:$D$9</c15:sqref>
                        </c15:formulaRef>
                      </c:ext>
                    </c:extLst>
                    <c:numCache>
                      <c:formatCode>General</c:formatCode>
                      <c:ptCount val="3"/>
                    </c:numCache>
                  </c:numRef>
                </c:val>
                <c:extLst>
                  <c:ext xmlns:c16="http://schemas.microsoft.com/office/drawing/2014/chart" uri="{C3380CC4-5D6E-409C-BE32-E72D297353CC}">
                    <c16:uniqueId val="{00000004-1A3D-4BDA-8549-DADF639BB1FB}"/>
                  </c:ext>
                </c:extLst>
              </c15:ser>
            </c15:filteredBarSeries>
          </c:ext>
        </c:extLst>
      </c:barChart>
      <c:catAx>
        <c:axId val="630006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crossAx val="629999968"/>
        <c:crosses val="autoZero"/>
        <c:auto val="1"/>
        <c:lblAlgn val="ctr"/>
        <c:lblOffset val="100"/>
        <c:noMultiLvlLbl val="0"/>
      </c:catAx>
      <c:valAx>
        <c:axId val="62999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a:latin typeface="Roboto Condensed" panose="020B0604020202020204" charset="0"/>
                    <a:ea typeface="Roboto Condensed" panose="020B0604020202020204" charset="0"/>
                  </a:rPr>
                  <a:t>Returns</a:t>
                </a:r>
                <a:r>
                  <a:rPr lang="en-US" sz="1000" baseline="0">
                    <a:latin typeface="Roboto Condensed" panose="020B0604020202020204" charset="0"/>
                    <a:ea typeface="Roboto Condensed" panose="020B0604020202020204" charset="0"/>
                  </a:rPr>
                  <a:t> (%)</a:t>
                </a:r>
                <a:endParaRPr lang="en-US" sz="1000">
                  <a:latin typeface="Roboto Condensed" panose="020B0604020202020204" charset="0"/>
                  <a:ea typeface="Roboto Condensed" panose="020B060402020202020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crossAx val="63000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oboto Condensed" panose="020B0604020202020204" charset="0"/>
              <a:ea typeface="Roboto Condensed"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0.0482</cdr:x>
      <cdr:y>0.35787</cdr:y>
    </cdr:from>
    <cdr:to>
      <cdr:x>0.97908</cdr:x>
      <cdr:y>0.35787</cdr:y>
    </cdr:to>
    <cdr:cxnSp macro="">
      <cdr:nvCxnSpPr>
        <cdr:cNvPr id="3" name="Straight Connector 2">
          <a:extLst xmlns:a="http://schemas.openxmlformats.org/drawingml/2006/main">
            <a:ext uri="{FF2B5EF4-FFF2-40B4-BE49-F238E27FC236}">
              <a16:creationId xmlns:a16="http://schemas.microsoft.com/office/drawing/2014/main" id="{7B47705C-2A68-C090-A7AD-8A3B72362ABC}"/>
            </a:ext>
          </a:extLst>
        </cdr:cNvPr>
        <cdr:cNvCxnSpPr/>
      </cdr:nvCxnSpPr>
      <cdr:spPr>
        <a:xfrm xmlns:a="http://schemas.openxmlformats.org/drawingml/2006/main">
          <a:off x="400089" y="1283106"/>
          <a:ext cx="7726866" cy="0"/>
        </a:xfrm>
        <a:prstGeom xmlns:a="http://schemas.openxmlformats.org/drawingml/2006/main" prst="line">
          <a:avLst/>
        </a:prstGeom>
        <a:ln xmlns:a="http://schemas.openxmlformats.org/drawingml/2006/main" w="19050"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dff516cc4_0_73:notes"/>
          <p:cNvSpPr/>
          <p:nvPr>
            <p:ph idx="2" type="sldImg"/>
          </p:nvPr>
        </p:nvSpPr>
        <p:spPr>
          <a:xfrm>
            <a:off x="389773" y="692706"/>
            <a:ext cx="6231600" cy="3463500"/>
          </a:xfrm>
          <a:custGeom>
            <a:rect b="b" l="l" r="r" t="t"/>
            <a:pathLst>
              <a:path extrusionOk="0" h="120000" w="120000">
                <a:moveTo>
                  <a:pt x="0" y="0"/>
                </a:moveTo>
                <a:lnTo>
                  <a:pt x="120000" y="0"/>
                </a:lnTo>
                <a:lnTo>
                  <a:pt x="120000" y="120000"/>
                </a:lnTo>
                <a:lnTo>
                  <a:pt x="0" y="120000"/>
                </a:lnTo>
                <a:close/>
              </a:path>
            </a:pathLst>
          </a:custGeom>
        </p:spPr>
      </p:sp>
      <p:sp>
        <p:nvSpPr>
          <p:cNvPr id="83" name="Google Shape;83;g36dff516cc4_0_73:notes"/>
          <p:cNvSpPr txBox="1"/>
          <p:nvPr>
            <p:ph idx="1" type="body"/>
          </p:nvPr>
        </p:nvSpPr>
        <p:spPr>
          <a:xfrm>
            <a:off x="701040" y="4387136"/>
            <a:ext cx="5608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0: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On this slide, If we focus on the chart on the left first, we will see that compared to last quarter end, short term rates (which the Fed controls) stayed the same over the quarter while longer term yields rose slightly.  You can also see that there is still some inversion on the shorter and intermediate parts of the curve end but not on the longer ends. </a:t>
            </a:r>
            <a:r>
              <a:rPr lang="en-US">
                <a:solidFill>
                  <a:srgbClr val="FF0000"/>
                </a:solidFill>
                <a:highlight>
                  <a:srgbClr val="FFFF00"/>
                </a:highlight>
              </a:rPr>
              <a:t>Short-to-intermediate term yields dropped over the 12-months ending June 30, hence the positive short-to-intermediate term bond returns on the previous page.</a:t>
            </a:r>
            <a:endParaRPr/>
          </a:p>
          <a:p>
            <a:pPr indent="0" lvl="0" marL="139700" rtl="0" algn="l">
              <a:lnSpc>
                <a:spcPct val="100000"/>
              </a:lnSpc>
              <a:spcBef>
                <a:spcPts val="0"/>
              </a:spcBef>
              <a:spcAft>
                <a:spcPts val="0"/>
              </a:spcAft>
              <a:buSzPts val="1400"/>
              <a:buNone/>
            </a:pPr>
            <a:r>
              <a:rPr lang="en-US"/>
              <a:t>The chart on the right is the muni curve.  Importantly, you can see it is shaped differently from the Treasury curve. Different factors drive each market, so it highlights how each type of bonds can move differently at various times for different reasons.  The muni curve shows that longer term yields rose over the quarter but intermediate term yields fell slightly in some cases.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1: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In mid-May, Moody’s followed the S&amp;P and Fitch’s prior decisions (in 2011 and 2023 respectively) to strip the U.S. federal government of its last AAA credit rating. Depending on the credit rating agency, there are only two corporations who hold a higher credit rating than the U.S.: Johnson &amp; Johnson and Microsoft. However, like prior credit rating downgrades, this does not necessarily spell doom and gloom for U.S. federal debt. This is not new news. Like prior downgrades, Moody’s cited the increase in government debt and rise in interest costs as cause for the downgrade, according to JPM. Yet another credit downgrade highlights a potential longer-term concern for the U.S. government debt market, and it’s need to reign in continued deficit spending. </a:t>
            </a:r>
            <a:endParaRPr/>
          </a:p>
          <a:p>
            <a:pPr indent="0" lvl="0" marL="139700" marR="0" rtl="0" algn="l">
              <a:lnSpc>
                <a:spcPct val="100000"/>
              </a:lnSpc>
              <a:spcBef>
                <a:spcPts val="0"/>
              </a:spcBef>
              <a:spcAft>
                <a:spcPts val="0"/>
              </a:spcAft>
              <a:buClr>
                <a:srgbClr val="000000"/>
              </a:buClr>
              <a:buSzPts val="1400"/>
              <a:buFont typeface="Arial"/>
              <a:buNone/>
            </a:pPr>
            <a:r>
              <a:rPr lang="en-US"/>
              <a:t>This chart looks at prior downgrades and the 14 trading days that followed. In 2011 as pictured by the dark blue lines, we saw 10-year yields drop and investment grade credit spreads widen while in 2023 as pictured in the light blue lines, both measures increased during the following 2.5 weeks. This time around in May, we saw 10-year treasury yields briefly jump as much as 0.15% by the third trading day post-downgrade even though 10-year treasury yields finished the quarter 0.19% LOWER than where they were on the day of the downgrade with credit spreads also remaining relatively tight. </a:t>
            </a:r>
            <a:endParaRPr/>
          </a:p>
          <a:p>
            <a:pPr indent="0" lvl="0" marL="139700" marR="0" rtl="0" algn="l">
              <a:lnSpc>
                <a:spcPct val="100000"/>
              </a:lnSpc>
              <a:spcBef>
                <a:spcPts val="0"/>
              </a:spcBef>
              <a:spcAft>
                <a:spcPts val="0"/>
              </a:spcAft>
              <a:buClr>
                <a:srgbClr val="000000"/>
              </a:buClr>
              <a:buSzPts val="1400"/>
              <a:buFont typeface="Arial"/>
              <a:buNone/>
            </a:pPr>
            <a:r>
              <a:t/>
            </a:r>
            <a:endParaRPr/>
          </a:p>
          <a:p>
            <a:pPr indent="0" lvl="0" marL="139700" marR="0" rtl="0" algn="l">
              <a:lnSpc>
                <a:spcPct val="100000"/>
              </a:lnSpc>
              <a:spcBef>
                <a:spcPts val="0"/>
              </a:spcBef>
              <a:spcAft>
                <a:spcPts val="0"/>
              </a:spcAft>
              <a:buClr>
                <a:srgbClr val="000000"/>
              </a:buClr>
              <a:buSzPts val="1400"/>
              <a:buFont typeface="Arial"/>
              <a:buNone/>
            </a:pPr>
            <a:r>
              <a:rPr lang="en-US"/>
              <a:t>For now, the U.S. dollar and federal government bonds remained heavily intertwined in the global trade ecosystem. This does also provide a potential opportunity for increased bond diversification by allocating to bonds outside of the U.S.</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2: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Noto Sans Symbols"/>
              <a:buNone/>
            </a:pPr>
            <a:r>
              <a:rPr b="0" lang="en-US" sz="1800">
                <a:latin typeface="Avenir"/>
                <a:ea typeface="Avenir"/>
                <a:cs typeface="Avenir"/>
                <a:sym typeface="Avenir"/>
              </a:rPr>
              <a:t>Now, let’s take a look at the quarter’s performance for U.S. stocks</a:t>
            </a:r>
            <a:endParaRPr/>
          </a:p>
          <a:p>
            <a:pPr indent="0" lvl="0" marL="0" marR="0" rtl="0" algn="just">
              <a:lnSpc>
                <a:spcPct val="100000"/>
              </a:lnSpc>
              <a:spcBef>
                <a:spcPts val="0"/>
              </a:spcBef>
              <a:spcAft>
                <a:spcPts val="0"/>
              </a:spcAft>
              <a:buClr>
                <a:srgbClr val="000000"/>
              </a:buClr>
              <a:buSzPts val="1400"/>
              <a:buFont typeface="Noto Sans Symbols"/>
              <a:buNone/>
            </a:pPr>
            <a:r>
              <a:rPr b="0" lang="en-US" sz="1800">
                <a:latin typeface="Avenir"/>
                <a:ea typeface="Avenir"/>
                <a:cs typeface="Avenir"/>
                <a:sym typeface="Avenir"/>
              </a:rPr>
              <a:t>US stocks were positive for Q2, despite the rocky start to the quarter in April. </a:t>
            </a:r>
            <a:r>
              <a:rPr lang="en-US" sz="1800">
                <a:latin typeface="Arial"/>
                <a:ea typeface="Arial"/>
                <a:cs typeface="Arial"/>
                <a:sym typeface="Arial"/>
              </a:rPr>
              <a:t>Uncertainty around tariffs and trade wars weighed on small cap stocks across the valuation spectrum on a YTD basis.</a:t>
            </a:r>
            <a:endParaRPr/>
          </a:p>
          <a:p>
            <a:pPr indent="0" lvl="0" marL="0" marR="0" rtl="0" algn="just">
              <a:lnSpc>
                <a:spcPct val="100000"/>
              </a:lnSpc>
              <a:spcBef>
                <a:spcPts val="0"/>
              </a:spcBef>
              <a:spcAft>
                <a:spcPts val="0"/>
              </a:spcAft>
              <a:buClr>
                <a:srgbClr val="000000"/>
              </a:buClr>
              <a:buSzPts val="1400"/>
              <a:buFont typeface="Noto Sans Symbols"/>
              <a:buNone/>
            </a:pPr>
            <a:r>
              <a:rPr b="0" lang="en-US" sz="1800">
                <a:latin typeface="Arial"/>
                <a:ea typeface="Arial"/>
                <a:cs typeface="Arial"/>
                <a:sym typeface="Arial"/>
              </a:rPr>
              <a:t>Over the last 12 months, all stock segments are positive with small-cap and value stocks lagging the market.</a:t>
            </a:r>
            <a:endParaRPr b="0"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3: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SzPts val="1400"/>
              <a:buNone/>
            </a:pPr>
            <a:r>
              <a:rPr lang="en-US" sz="1800">
                <a:latin typeface="Times New Roman"/>
                <a:ea typeface="Times New Roman"/>
                <a:cs typeface="Times New Roman"/>
                <a:sym typeface="Times New Roman"/>
              </a:rPr>
              <a:t>Like we’ve said before, this year let alone this quarter have been a wild ride for stock investors in the U.S. On the prior slide, we saw large-cap growth stocks lead the market this quarter, however that might not tell the whole story. </a:t>
            </a:r>
            <a:endParaRPr/>
          </a:p>
          <a:p>
            <a:pPr indent="0" lvl="0" marL="0" marR="0" rtl="0" algn="just">
              <a:lnSpc>
                <a:spcPct val="100000"/>
              </a:lnSpc>
              <a:spcBef>
                <a:spcPts val="0"/>
              </a:spcBef>
              <a:spcAft>
                <a:spcPts val="0"/>
              </a:spcAft>
              <a:buSzPts val="1400"/>
              <a:buNone/>
            </a:pPr>
            <a:r>
              <a:rPr lang="en-US" sz="1800">
                <a:latin typeface="Times New Roman"/>
                <a:ea typeface="Times New Roman"/>
                <a:cs typeface="Times New Roman"/>
                <a:sym typeface="Times New Roman"/>
              </a:rPr>
              <a:t>Extending the starting point back to February 19 of this year, the prior YTD high for the U.S. market, we can put the stellar Q2 performance in better context. Here we show the individual stock performance of the collective Magnificent 7 companies in the dark grey lines and plot the U.S. stock market performance over the same period in the red line. During this time, only two of the seven stocks beat the U.S. market by more than 2%. Four of the seven stocks ended the period in negative territory, with Apple lagging the furthest behind with a 16% decline. Early on in the period, Tesla stock was down as much as 37%. This highlights the fragility in a U.S.-only, or concentrated single-stock strategy. </a:t>
            </a:r>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4: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SzPts val="1400"/>
              <a:buNone/>
            </a:pPr>
            <a:r>
              <a:rPr lang="en-US" sz="1800">
                <a:latin typeface="Times New Roman"/>
                <a:ea typeface="Times New Roman"/>
                <a:cs typeface="Times New Roman"/>
                <a:sym typeface="Times New Roman"/>
              </a:rPr>
              <a:t>We continued to see tensions in the Middle East as Israel and Iran began exchanging blows as well as ongoing conflict between Russian and Ukraine. In both conflicts, oil prices reacted with dramatic swings up and down because of the uncertainty around how the energy infrastructure would fare. It also emphasizes the idea that geopolitical shocks are nothing new to markets. This chart shows that the median size of a drawdown in the S&amp;P 500 responding to such shocks dating back to 1939 is only -5.6% as shown in the red bar to the far left. Moreover, data shows that on average, markets take an average of only 1 month to recover losses and go on to return an average of 14% over the next 12-month period following the shock. This goes to show that a long-term mindset is expected to serve investors well.</a:t>
            </a:r>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5: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Non-US stocks were all positive for the quarter, YTD, and trailing 12-month periods in developed and emerging markets. </a:t>
            </a:r>
            <a:endParaRPr/>
          </a:p>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Intl. large cap value stocks gained the most so far this year at 21.9% YTD while intl. small-cap growth stocks gained the most this quarter at 19%.</a:t>
            </a:r>
            <a:endParaRPr/>
          </a:p>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Interestingly, during the last 12 months, international developed large cap stocks have outpaced their U.S. counterparts by 3%, while international small cap developed stocks have outpaced their U.S. counterparts by an even larger 15%.</a:t>
            </a:r>
            <a:endParaRPr/>
          </a:p>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The returns of non-US stocks over the recent months highlight the value of diversification.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6: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The charts display international stock performance by region and sector relative to different measures of U.S. stock performance since the beginning of the current bull market for U.S. stocks beginning in October 2022 through the second quarter of this year. Looking at the chart on the left, we can see that both European and Japanese stocks have outperformed U.S. stocks when removing Nvidia. Similarly in the chart on the right, we look at different regional sector performance versus U.S. large growth stocks and see that different stock sectors outside of the U.S. have been growing rapidly, namely European aerospace and defense companies.</a:t>
            </a:r>
            <a:endParaRPr/>
          </a:p>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And while our crystal ball is always cloudy, there is still reason to believe that an international equity allocation is an additive component of a well diversified portfolio.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7: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WSJ’s Dollar Index (BUXX) represents the value of the USD relative to a basket of 16 foreign currencies.</a:t>
            </a:r>
            <a:endParaRPr/>
          </a:p>
          <a:p>
            <a:pPr indent="0" lvl="0" marL="139700" rtl="0" algn="l">
              <a:lnSpc>
                <a:spcPct val="100000"/>
              </a:lnSpc>
              <a:spcBef>
                <a:spcPts val="0"/>
              </a:spcBef>
              <a:spcAft>
                <a:spcPts val="0"/>
              </a:spcAft>
              <a:buSzPts val="1400"/>
              <a:buNone/>
            </a:pPr>
            <a:r>
              <a:rPr lang="en-US"/>
              <a:t>A rising dollar is generally good for US consumers as it makes foreign goods cheaper to purchase, but bad for owners of non-dollar-denominated assets, such as foreign stocks.  Said differently, a strong dollar hurts international returns.  A strong dollar also hurts US exports and therefore can also negatively impact US production and employment.</a:t>
            </a:r>
            <a:endParaRPr/>
          </a:p>
          <a:p>
            <a:pPr indent="0" lvl="0" marL="139700" rtl="0" algn="l">
              <a:lnSpc>
                <a:spcPct val="100000"/>
              </a:lnSpc>
              <a:spcBef>
                <a:spcPts val="0"/>
              </a:spcBef>
              <a:spcAft>
                <a:spcPts val="0"/>
              </a:spcAft>
              <a:buSzPts val="1400"/>
              <a:buNone/>
            </a:pPr>
            <a:r>
              <a:rPr lang="en-US"/>
              <a:t>The top chart shows the movement over the last 20+ years for longer term trends while the bottom chart shows the last 3 months where the dollar declined.  The top chart shows the dollar is currently still stronger than most other time since the inception of this WSJ Dollar Index. A US Dollar decline would be a tailwind for non-US equity returns vs. US equities, the opposite is also true.  The bottom chart shows the USD weakened over Q2 2025.  The dollar decline has been at least a part of the reason for recent strong returns in international equities.</a:t>
            </a:r>
            <a:endParaRPr/>
          </a:p>
          <a:p>
            <a:pPr indent="0" lvl="0" marL="139700" rtl="0" algn="l">
              <a:lnSpc>
                <a:spcPct val="100000"/>
              </a:lnSpc>
              <a:spcBef>
                <a:spcPts val="0"/>
              </a:spcBef>
              <a:spcAft>
                <a:spcPts val="0"/>
              </a:spcAft>
              <a:buSzPts val="1400"/>
              <a:buNone/>
            </a:pPr>
            <a:r>
              <a:rPr lang="en-US"/>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Do investments matter?  Of course they do; however it is not investments alone that will help you achieve your goals.  Maintaining a focus on these bullet points is what really matters in helping you achieve your goals.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6e017c2d10_0_0:notes"/>
          <p:cNvSpPr/>
          <p:nvPr>
            <p:ph idx="2" type="sldImg"/>
          </p:nvPr>
        </p:nvSpPr>
        <p:spPr>
          <a:xfrm>
            <a:off x="389773" y="692706"/>
            <a:ext cx="6231600" cy="34635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6e017c2d10_0_0:notes"/>
          <p:cNvSpPr txBox="1"/>
          <p:nvPr>
            <p:ph idx="1" type="body"/>
          </p:nvPr>
        </p:nvSpPr>
        <p:spPr>
          <a:xfrm>
            <a:off x="701040" y="4387136"/>
            <a:ext cx="5608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As always, we like to take a balanced approach to looking at the global economy and markets, not reacting too positively or negatively to any particular news item. Because it’s important to have a broad perspective and maybe even a sense of cautious optimism with what the future might hold.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From a glass-half-full perspective, both stocks and bonds were up during the quarter around the world. In the U.S., stocks were able to recover to post strong gains during Q2 even after they stumbled out of the gate in April. From a macroeconomic perspective, inflation continues to moderate and the labor market remains resilient.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From a glass-half-empty perspective, there is always trouble on the horizon. We have numerous sources of uncertainty to deal with in ongoing trade wars, a tenuous tariff outlook, another U.S. government debt downgrade, and a continuation of geopolitical concerns in the ongoing war between Russia and Ukraine and now the Middle East.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Now, let’s take a look at Q2 by the numbers to put some quantitative context to what we see here.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3: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To put numbers to the market’s ongoing narrative, here we highlight a few relevant data points in an attempt to give clarity to what’s been transpiring over the last quarter.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First, President Trump’s original 90-day pause on the sweeping “Liberation Day” reciprocal tariffs have been extended an additional 23 days from July 9 to August 1 to allow U.S. trading partners additional time to negotiate. This brings the possibility for potentially lower tariff rates going forward if all sides can come to an agreement.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9 is the number of all-time highs set by the S&amp;P 500 index in the first half of the year, including the largest single-day increase since 2008 of 9.5%, which was set on the day that the tariff-pause was announced.</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-5.6% is the median drawdown for the S&amp;P 500 index in response to geopolitical shocks like we’ve seen unfolding in the Middle East. Later in the presentation, we’ll put this number into more context.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Last, given all that’s happened so far this year let alone last quarter, a globally diversified portfolio is actually up 7.2% so far this year and is beating the S&amp;P 500 by 1% YTD, which reminds us all to not overreact to the latest headlines and that diversification is a necessary tool for long-term success.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Now, let’s dive a little deeper into some of the theme’s from Q2.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4: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Like the first quarter of the year, Q2 headlines continued to be dominated by trade wars and White House tariff policies. And again, like last quarter, the Trump administration’s tariff policies continued to be fluid along with the response from international trading partners. </a:t>
            </a:r>
            <a:endParaRPr/>
          </a:p>
          <a:p>
            <a:pPr indent="0" lvl="0" marL="139700" rtl="0" algn="l">
              <a:lnSpc>
                <a:spcPct val="100000"/>
              </a:lnSpc>
              <a:spcBef>
                <a:spcPts val="0"/>
              </a:spcBef>
              <a:spcAft>
                <a:spcPts val="0"/>
              </a:spcAft>
              <a:buSzPts val="1400"/>
              <a:buNone/>
            </a:pPr>
            <a:r>
              <a:rPr lang="en-US"/>
              <a:t>This chart shows a timeline of major tariff policies dating back to early February of this year along with the estimated effective tariff rate on U.S. imports of various goods. As of February 3, we started with an effective tariff rate of just under 4%. On Liberation Day in early April to begin Q2, this rate jumped to 23% before hitting a YTD high of just under 27% weeks later. This caused significant drawdowns in U.S. stock markets given how higher tariffs made doing business in the U.S. more uncertain and likely more costly to corporations and consumers. In the following months, the U.S. and various trading partners held trade negotiations, although little detail has been shared on deal specifics so far. However, this resulted in progress as the effective tariff rate finished the quarter at 13.5% during which markets began to rebound. </a:t>
            </a:r>
            <a:endParaRPr/>
          </a:p>
          <a:p>
            <a:pPr indent="0" lvl="0" marL="139700" rtl="0" algn="l">
              <a:lnSpc>
                <a:spcPct val="100000"/>
              </a:lnSpc>
              <a:spcBef>
                <a:spcPts val="0"/>
              </a:spcBef>
              <a:spcAft>
                <a:spcPts val="0"/>
              </a:spcAft>
              <a:buSzPts val="1400"/>
              <a:buNone/>
            </a:pPr>
            <a:r>
              <a:rPr lang="en-US"/>
              <a:t>While no one can predict the future with precision, it seems likely that tariffs in some form or level will stay for the foreseeable future. And U.S. businesses and consumers will have to adapt.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Going forward, U.S. businesses and consumers will be faced with a choice. Either pay more for the products and materials you are used to buying abroad or beginning purchasing domestically. </a:t>
            </a:r>
            <a:endParaRPr/>
          </a:p>
          <a:p>
            <a:pPr indent="0" lvl="0" marL="139700" rtl="0" algn="l">
              <a:lnSpc>
                <a:spcPct val="100000"/>
              </a:lnSpc>
              <a:spcBef>
                <a:spcPts val="0"/>
              </a:spcBef>
              <a:spcAft>
                <a:spcPts val="0"/>
              </a:spcAft>
              <a:buSzPts val="1400"/>
              <a:buNone/>
            </a:pPr>
            <a:r>
              <a:rPr lang="en-US"/>
              <a:t>Here we see how these decisions have played out over the last few years. This chart shows the U.S. trade balance which is the difference between the amount of goods and services imported from abroad and those exported internationally. The more negative the figure here, the more the U.S. is importing versus exporting. </a:t>
            </a:r>
            <a:endParaRPr/>
          </a:p>
          <a:p>
            <a:pPr indent="0" lvl="0" marL="139700" rtl="0" algn="l">
              <a:lnSpc>
                <a:spcPct val="100000"/>
              </a:lnSpc>
              <a:spcBef>
                <a:spcPts val="0"/>
              </a:spcBef>
              <a:spcAft>
                <a:spcPts val="0"/>
              </a:spcAft>
              <a:buSzPts val="1400"/>
              <a:buNone/>
            </a:pPr>
            <a:r>
              <a:rPr lang="en-US"/>
              <a:t>Over the last five years, the U.S. has been a net importer on a monthly basis by around 60-80 billion dollars a month. Beginning in the middle-to-end of 2024, we see that negative balance begin to grow sharply and almost double as businesses and consumers increasingly expected then president-elect Trump to employ tariff-like tactics soon after being sworn into office. And shortly after the year began, that trade balance begins to shrink quickly. This means that businesses and consumers likely stockpiled cheaper goods from abroad ahead of any trade barriers being enacted. Once these stockpiles run low, businesses will have to decide where to go next.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6: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This slide further emphasizes how quickly tariff shocks materialized in U.S. companies. A survey from the Conference Board Measure of CEO Confidence asked business leaders what they were most concerned about on a quarterly basis. The results for Q2 indicate that trade and tariffs, something that was not even on their radar in Q1, is now extremely concerning to CEOs.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7: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Here, we show how U.S. businesses are planning to deal with higher tariffs and how those decisions could affect consumers. Between manufacturing and service providers, a number of firms plan to absorb at least a portion of cost increases, find a new supplier, move up purchases ahead of tariff implementations, or even extreme measures like scaling down or closing operations. However, particularly in the manufacturing segment, companies plan to pass along cost increases to consumers. Ultimately, firms are likely to implement a combination of cost absorbing and cost pass-thru measures. This combination could both lower corporate profitability, increase product prices, and leave consumers with less purchasing power over time. This scenario could detract from future market performance and spur inflation.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8: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Tariff uncertainty, in addition to making things difficult for businesses and consumers, can also complicate things for the Fed. So far, it’s unlikely that we’ve seen the full effect of tariffs flow through to prices and inflation, of which the latest reading for headline inflation was 2.4% in May. So far, we’ve seen both broad inflation measures and the Fed’s preferred inflation gauge, the Core Personal Consumption Expenditures Index (or Core PCE) continue to hover below 3% on a year-over-year basis as measured by the blue line on this chart. The unemployment rate, measured by the green line, also sits at 4.1% and near all-time lows. Given that both components of the Fed’s dual mandate of maintaining low unemployment and stable prices are near or below their trailing 60-year averages of 5.9% (measured by the red dotted line) and 3.2% (measured by the yellow dotted line) respectively , it’s unlikely that the Fed will begin to cut rates quickly even if markets expect rate cuts to resume by year’s end. For now, it’s a wait-and-see approach.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9:notes"/>
          <p:cNvSpPr txBox="1"/>
          <p:nvPr>
            <p:ph idx="1" type="body"/>
          </p:nvPr>
        </p:nvSpPr>
        <p:spPr>
          <a:xfrm>
            <a:off x="701040" y="4387136"/>
            <a:ext cx="5608320" cy="415623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SzPts val="1400"/>
              <a:buNone/>
            </a:pPr>
            <a:r>
              <a:rPr lang="en-US" sz="1800">
                <a:latin typeface="Avenir"/>
                <a:ea typeface="Avenir"/>
                <a:cs typeface="Avenir"/>
                <a:sym typeface="Avenir"/>
              </a:rPr>
              <a:t>Now let’s take a look at how different segments of the global bond market fared in Q2.</a:t>
            </a:r>
            <a:endParaRPr/>
          </a:p>
          <a:p>
            <a:pPr indent="0" lvl="0" marL="0" marR="0" rtl="0" algn="just">
              <a:lnSpc>
                <a:spcPct val="100000"/>
              </a:lnSpc>
              <a:spcBef>
                <a:spcPts val="0"/>
              </a:spcBef>
              <a:spcAft>
                <a:spcPts val="0"/>
              </a:spcAft>
              <a:buSzPts val="1400"/>
              <a:buNone/>
            </a:pPr>
            <a:r>
              <a:rPr lang="en-US" sz="1800">
                <a:latin typeface="Avenir"/>
                <a:ea typeface="Avenir"/>
                <a:cs typeface="Avenir"/>
                <a:sym typeface="Avenir"/>
              </a:rPr>
              <a:t>US  and global bond returns were all positive for the second quarter. </a:t>
            </a:r>
            <a:endParaRPr/>
          </a:p>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Over the last three months, Treas/Corp returns have outpaced munis as yields dropped over short-to-intermediate portions of the U.S. Treasury curve with credit spreads remaining relatively tight. </a:t>
            </a:r>
            <a:endParaRPr/>
          </a:p>
          <a:p>
            <a:pPr indent="0" lvl="0" marL="0" marR="0" rtl="0" algn="l">
              <a:lnSpc>
                <a:spcPct val="100000"/>
              </a:lnSpc>
              <a:spcBef>
                <a:spcPts val="0"/>
              </a:spcBef>
              <a:spcAft>
                <a:spcPts val="0"/>
              </a:spcAft>
              <a:buSzPts val="1000"/>
              <a:buFont typeface="Noto Sans Symbols"/>
              <a:buNone/>
            </a:pPr>
            <a:r>
              <a:rPr lang="en-US" sz="1800">
                <a:latin typeface="Arial"/>
                <a:ea typeface="Arial"/>
                <a:cs typeface="Arial"/>
                <a:sym typeface="Arial"/>
              </a:rPr>
              <a:t>All bond returns shown are positive over the last 12 months with IT Corps earning the most at 8.6%,owed to declines in IT term yields and credit spreads as we’ll see on the next page.</a:t>
            </a:r>
            <a:endParaRPr/>
          </a:p>
          <a:p>
            <a:pPr indent="0" lvl="0" marL="0" marR="0" rtl="0" algn="just">
              <a:lnSpc>
                <a:spcPct val="100000"/>
              </a:lnSpc>
              <a:spcBef>
                <a:spcPts val="0"/>
              </a:spcBef>
              <a:spcAft>
                <a:spcPts val="0"/>
              </a:spcAft>
              <a:buSzPts val="1400"/>
              <a:buNone/>
            </a:pPr>
            <a:r>
              <a:t/>
            </a:r>
            <a:endParaRPr sz="1800">
              <a:latin typeface="Avenir"/>
              <a:ea typeface="Avenir"/>
              <a:cs typeface="Avenir"/>
              <a:sym typeface="Avenir"/>
            </a:endParaRPr>
          </a:p>
          <a:p>
            <a:pPr indent="0" lvl="0" marL="0" marR="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400"/>
              <a:buFont typeface="Arial"/>
              <a:buNone/>
            </a:pPr>
            <a:r>
              <a:t/>
            </a:r>
            <a:endParaRPr sz="18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g36dff516cc4_0_456"/>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g36dff516cc4_0_4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g36dff516cc4_0_456"/>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g36dff516cc4_0_456"/>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g36dff516cc4_0_456"/>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rt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g36dff516cc4_0_456"/>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g36dff516cc4_0_50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g36dff516cc4_0_502"/>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g36dff516cc4_0_502"/>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g36dff516cc4_0_502"/>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60" name="Shape 60"/>
        <p:cNvGrpSpPr/>
        <p:nvPr/>
      </p:nvGrpSpPr>
      <p:grpSpPr>
        <a:xfrm>
          <a:off x="0" y="0"/>
          <a:ext cx="0" cy="0"/>
          <a:chOff x="0" y="0"/>
          <a:chExt cx="0" cy="0"/>
        </a:xfrm>
      </p:grpSpPr>
      <p:sp>
        <p:nvSpPr>
          <p:cNvPr id="61" name="Google Shape;61;g36dff516cc4_0_50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g36dff516cc4_0_50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g36dff516cc4_0_51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g36dff516cc4_0_51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g36dff516cc4_0_51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1">
  <p:cSld name="BLANK_2_1">
    <p:spTree>
      <p:nvGrpSpPr>
        <p:cNvPr id="67" name="Shape 67"/>
        <p:cNvGrpSpPr/>
        <p:nvPr/>
      </p:nvGrpSpPr>
      <p:grpSpPr>
        <a:xfrm>
          <a:off x="0" y="0"/>
          <a:ext cx="0" cy="0"/>
          <a:chOff x="0" y="0"/>
          <a:chExt cx="0" cy="0"/>
        </a:xfrm>
      </p:grpSpPr>
      <p:sp>
        <p:nvSpPr>
          <p:cNvPr id="68" name="Google Shape;68;g36dff516cc4_0_5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g36dff516cc4_0_514"/>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70" name="Google Shape;70;g36dff516cc4_0_514"/>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71" name="Google Shape;71;g36dff516cc4_0_514"/>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g36dff516cc4_0_5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4" name="Google Shape;74;g36dff516cc4_0_51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75" name="Google Shape;75;g36dff516cc4_0_5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g36dff516cc4_0_5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77" name="Shape 77"/>
        <p:cNvGrpSpPr/>
        <p:nvPr/>
      </p:nvGrpSpPr>
      <p:grpSpPr>
        <a:xfrm>
          <a:off x="0" y="0"/>
          <a:ext cx="0" cy="0"/>
          <a:chOff x="0" y="0"/>
          <a:chExt cx="0" cy="0"/>
        </a:xfrm>
      </p:grpSpPr>
      <p:sp>
        <p:nvSpPr>
          <p:cNvPr id="78" name="Google Shape;78;g36dff516cc4_0_524"/>
          <p:cNvSpPr txBox="1"/>
          <p:nvPr>
            <p:ph type="title"/>
          </p:nvPr>
        </p:nvSpPr>
        <p:spPr>
          <a:xfrm>
            <a:off x="814275" y="392575"/>
            <a:ext cx="5492400" cy="7662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79" name="Google Shape;79;g36dff516cc4_0_524"/>
          <p:cNvSpPr txBox="1"/>
          <p:nvPr>
            <p:ph idx="1" type="body"/>
          </p:nvPr>
        </p:nvSpPr>
        <p:spPr>
          <a:xfrm>
            <a:off x="814275" y="1327350"/>
            <a:ext cx="6132600" cy="3145500"/>
          </a:xfrm>
          <a:prstGeom prst="rect">
            <a:avLst/>
          </a:prstGeom>
          <a:noFill/>
          <a:ln>
            <a:noFill/>
          </a:ln>
        </p:spPr>
        <p:txBody>
          <a:bodyPr anchorCtr="0" anchor="ctr" bIns="91425" lIns="91425" spcFirstLastPara="1" rIns="91425" wrap="square" tIns="91425">
            <a:normAutofit/>
          </a:bodyPr>
          <a:lstStyle>
            <a:lvl1pPr indent="-381000" lvl="0" marL="457200" algn="l">
              <a:lnSpc>
                <a:spcPct val="90000"/>
              </a:lnSpc>
              <a:spcBef>
                <a:spcPts val="600"/>
              </a:spcBef>
              <a:spcAft>
                <a:spcPts val="0"/>
              </a:spcAft>
              <a:buClr>
                <a:schemeClr val="dk1"/>
              </a:buClr>
              <a:buSzPts val="2400"/>
              <a:buChar char="▰"/>
              <a:defRPr/>
            </a:lvl1pPr>
            <a:lvl2pPr indent="-381000" lvl="1" marL="914400" algn="l">
              <a:lnSpc>
                <a:spcPct val="90000"/>
              </a:lnSpc>
              <a:spcBef>
                <a:spcPts val="1000"/>
              </a:spcBef>
              <a:spcAft>
                <a:spcPts val="0"/>
              </a:spcAft>
              <a:buClr>
                <a:schemeClr val="dk1"/>
              </a:buClr>
              <a:buSzPts val="2400"/>
              <a:buChar char="▻"/>
              <a:defRPr/>
            </a:lvl2pPr>
            <a:lvl3pPr indent="-381000" lvl="2" marL="1371600" algn="l">
              <a:lnSpc>
                <a:spcPct val="90000"/>
              </a:lnSpc>
              <a:spcBef>
                <a:spcPts val="1000"/>
              </a:spcBef>
              <a:spcAft>
                <a:spcPts val="0"/>
              </a:spcAft>
              <a:buClr>
                <a:schemeClr val="dk1"/>
              </a:buClr>
              <a:buSzPts val="2400"/>
              <a:buChar char="▻"/>
              <a:defRPr/>
            </a:lvl3pPr>
            <a:lvl4pPr indent="-381000" lvl="3" marL="1828800" algn="l">
              <a:lnSpc>
                <a:spcPct val="90000"/>
              </a:lnSpc>
              <a:spcBef>
                <a:spcPts val="1000"/>
              </a:spcBef>
              <a:spcAft>
                <a:spcPts val="0"/>
              </a:spcAft>
              <a:buClr>
                <a:schemeClr val="dk1"/>
              </a:buClr>
              <a:buSzPts val="2400"/>
              <a:buChar char="▻"/>
              <a:defRPr/>
            </a:lvl4pPr>
            <a:lvl5pPr indent="-381000" lvl="4" marL="2286000" algn="l">
              <a:lnSpc>
                <a:spcPct val="90000"/>
              </a:lnSpc>
              <a:spcBef>
                <a:spcPts val="1000"/>
              </a:spcBef>
              <a:spcAft>
                <a:spcPts val="0"/>
              </a:spcAft>
              <a:buClr>
                <a:schemeClr val="dk1"/>
              </a:buClr>
              <a:buSzPts val="2400"/>
              <a:buChar char="▻"/>
              <a:defRPr/>
            </a:lvl5pPr>
            <a:lvl6pPr indent="-381000" lvl="5" marL="2743200" algn="l">
              <a:lnSpc>
                <a:spcPct val="90000"/>
              </a:lnSpc>
              <a:spcBef>
                <a:spcPts val="1000"/>
              </a:spcBef>
              <a:spcAft>
                <a:spcPts val="0"/>
              </a:spcAft>
              <a:buClr>
                <a:schemeClr val="dk1"/>
              </a:buClr>
              <a:buSzPts val="2400"/>
              <a:buChar char="▻"/>
              <a:defRPr/>
            </a:lvl6pPr>
            <a:lvl7pPr indent="-381000" lvl="6" marL="3200400" algn="l">
              <a:lnSpc>
                <a:spcPct val="90000"/>
              </a:lnSpc>
              <a:spcBef>
                <a:spcPts val="1000"/>
              </a:spcBef>
              <a:spcAft>
                <a:spcPts val="0"/>
              </a:spcAft>
              <a:buClr>
                <a:schemeClr val="dk1"/>
              </a:buClr>
              <a:buSzPts val="2400"/>
              <a:buChar char="▻"/>
              <a:defRPr/>
            </a:lvl7pPr>
            <a:lvl8pPr indent="-381000" lvl="7" marL="3657600" algn="l">
              <a:lnSpc>
                <a:spcPct val="90000"/>
              </a:lnSpc>
              <a:spcBef>
                <a:spcPts val="1000"/>
              </a:spcBef>
              <a:spcAft>
                <a:spcPts val="0"/>
              </a:spcAft>
              <a:buClr>
                <a:schemeClr val="dk1"/>
              </a:buClr>
              <a:buSzPts val="2400"/>
              <a:buChar char="▻"/>
              <a:defRPr/>
            </a:lvl8pPr>
            <a:lvl9pPr indent="-381000" lvl="8" marL="4114800" algn="l">
              <a:lnSpc>
                <a:spcPct val="90000"/>
              </a:lnSpc>
              <a:spcBef>
                <a:spcPts val="1000"/>
              </a:spcBef>
              <a:spcAft>
                <a:spcPts val="1000"/>
              </a:spcAft>
              <a:buClr>
                <a:schemeClr val="dk1"/>
              </a:buClr>
              <a:buSzPts val="2400"/>
              <a:buChar char="▻"/>
              <a:defRPr/>
            </a:lvl9pPr>
          </a:lstStyle>
          <a:p/>
        </p:txBody>
      </p:sp>
      <p:sp>
        <p:nvSpPr>
          <p:cNvPr id="80" name="Google Shape;80;g36dff516cc4_0_524"/>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g36dff516cc4_0_46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g36dff516cc4_0_46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g36dff516cc4_0_46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g36dff516cc4_0_46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g36dff516cc4_0_4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g36dff516cc4_0_469"/>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g36dff516cc4_0_469"/>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g36dff516cc4_0_469"/>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g36dff516cc4_0_474"/>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g36dff516cc4_0_4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g36dff516cc4_0_474"/>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g36dff516cc4_0_474"/>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g36dff516cc4_0_474"/>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g36dff516cc4_0_474"/>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g36dff516cc4_0_481"/>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g36dff516cc4_0_481"/>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36dff516cc4_0_4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latin typeface="Work Sans Light"/>
                <a:ea typeface="Work Sans Light"/>
                <a:cs typeface="Work Sans Light"/>
                <a:sym typeface="Work Sans Light"/>
              </a:defRPr>
            </a:lvl1pPr>
            <a:lvl2pPr lvl="1" rtl="0">
              <a:buNone/>
              <a:defRPr>
                <a:solidFill>
                  <a:schemeClr val="lt1"/>
                </a:solidFill>
                <a:latin typeface="Work Sans Light"/>
                <a:ea typeface="Work Sans Light"/>
                <a:cs typeface="Work Sans Light"/>
                <a:sym typeface="Work Sans Light"/>
              </a:defRPr>
            </a:lvl2pPr>
            <a:lvl3pPr lvl="2" rtl="0">
              <a:buNone/>
              <a:defRPr>
                <a:solidFill>
                  <a:schemeClr val="lt1"/>
                </a:solidFill>
                <a:latin typeface="Work Sans Light"/>
                <a:ea typeface="Work Sans Light"/>
                <a:cs typeface="Work Sans Light"/>
                <a:sym typeface="Work Sans Light"/>
              </a:defRPr>
            </a:lvl3pPr>
            <a:lvl4pPr lvl="3" rtl="0">
              <a:buNone/>
              <a:defRPr>
                <a:solidFill>
                  <a:schemeClr val="lt1"/>
                </a:solidFill>
                <a:latin typeface="Work Sans Light"/>
                <a:ea typeface="Work Sans Light"/>
                <a:cs typeface="Work Sans Light"/>
                <a:sym typeface="Work Sans Light"/>
              </a:defRPr>
            </a:lvl4pPr>
            <a:lvl5pPr lvl="4" rtl="0">
              <a:buNone/>
              <a:defRPr>
                <a:solidFill>
                  <a:schemeClr val="lt1"/>
                </a:solidFill>
                <a:latin typeface="Work Sans Light"/>
                <a:ea typeface="Work Sans Light"/>
                <a:cs typeface="Work Sans Light"/>
                <a:sym typeface="Work Sans Light"/>
              </a:defRPr>
            </a:lvl5pPr>
            <a:lvl6pPr lvl="5" rtl="0">
              <a:buNone/>
              <a:defRPr>
                <a:solidFill>
                  <a:schemeClr val="lt1"/>
                </a:solidFill>
                <a:latin typeface="Work Sans Light"/>
                <a:ea typeface="Work Sans Light"/>
                <a:cs typeface="Work Sans Light"/>
                <a:sym typeface="Work Sans Light"/>
              </a:defRPr>
            </a:lvl6pPr>
            <a:lvl7pPr lvl="6" rtl="0">
              <a:buNone/>
              <a:defRPr>
                <a:solidFill>
                  <a:schemeClr val="lt1"/>
                </a:solidFill>
                <a:latin typeface="Work Sans Light"/>
                <a:ea typeface="Work Sans Light"/>
                <a:cs typeface="Work Sans Light"/>
                <a:sym typeface="Work Sans Light"/>
              </a:defRPr>
            </a:lvl7pPr>
            <a:lvl8pPr lvl="7" rtl="0">
              <a:buNone/>
              <a:defRPr>
                <a:solidFill>
                  <a:schemeClr val="lt1"/>
                </a:solidFill>
                <a:latin typeface="Work Sans Light"/>
                <a:ea typeface="Work Sans Light"/>
                <a:cs typeface="Work Sans Light"/>
                <a:sym typeface="Work Sans Light"/>
              </a:defRPr>
            </a:lvl8pPr>
            <a:lvl9pPr lvl="8" rtl="0">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g36dff516cc4_0_481"/>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g36dff516cc4_0_4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g36dff516cc4_0_486"/>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g36dff516cc4_0_486"/>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g36dff516cc4_0_486"/>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g36dff516cc4_0_4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g36dff516cc4_0_49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g36dff516cc4_0_491"/>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g36dff516cc4_0_49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g36dff516cc4_0_496"/>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g36dff516cc4_0_4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g36dff516cc4_0_496"/>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g36dff516cc4_0_496"/>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36dff516cc4_0_496"/>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6dff516cc4_0_4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g36dff516cc4_0_4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36dff516cc4_0_4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6dff516cc4_0_73"/>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2025 Q2 </a:t>
            </a:r>
            <a:endParaRPr/>
          </a:p>
          <a:p>
            <a:pPr indent="0" lvl="0" marL="0" rtl="0" algn="l">
              <a:lnSpc>
                <a:spcPct val="90000"/>
              </a:lnSpc>
              <a:spcBef>
                <a:spcPts val="0"/>
              </a:spcBef>
              <a:spcAft>
                <a:spcPts val="0"/>
              </a:spcAft>
              <a:buNone/>
            </a:pPr>
            <a:r>
              <a:rPr lang="en-US"/>
              <a:t>Quarterly Market Review</a:t>
            </a:r>
            <a:endParaRPr>
              <a:latin typeface="Work Sans Medium"/>
              <a:ea typeface="Work Sans Medium"/>
              <a:cs typeface="Work Sans Medium"/>
              <a:sym typeface="Work Sans Medium"/>
            </a:endParaRPr>
          </a:p>
        </p:txBody>
      </p:sp>
      <p:pic>
        <p:nvPicPr>
          <p:cNvPr id="86" name="Google Shape;86;g36dff516cc4_0_73"/>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87" name="Google Shape;87;g36dff516cc4_0_73"/>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88" name="Google Shape;88;g36dff516cc4_0_73"/>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89" name="Google Shape;89;g36dff516cc4_0_73"/>
          <p:cNvSpPr txBox="1"/>
          <p:nvPr/>
        </p:nvSpPr>
        <p:spPr>
          <a:xfrm>
            <a:off x="4479988" y="3764100"/>
            <a:ext cx="4189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Work Sans"/>
                <a:ea typeface="Work Sans"/>
                <a:cs typeface="Work Sans"/>
                <a:sym typeface="Work Sans"/>
              </a:rPr>
              <a:t>Presented By: Mario Nardone, CFA</a:t>
            </a:r>
            <a:endParaRPr b="1" sz="1700">
              <a:latin typeface="Work Sans"/>
              <a:ea typeface="Work Sans"/>
              <a:cs typeface="Work Sans"/>
              <a:sym typeface="Work Sans"/>
            </a:endParaRPr>
          </a:p>
        </p:txBody>
      </p:sp>
      <p:pic>
        <p:nvPicPr>
          <p:cNvPr id="90" name="Google Shape;90;g36dff516cc4_0_73"/>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type="title"/>
          </p:nvPr>
        </p:nvSpPr>
        <p:spPr>
          <a:xfrm>
            <a:off x="628650" y="12180"/>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Yield curve changes</a:t>
            </a:r>
            <a:endParaRPr/>
          </a:p>
        </p:txBody>
      </p:sp>
      <p:sp>
        <p:nvSpPr>
          <p:cNvPr id="158" name="Google Shape;158;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59" name="Google Shape;159;p10"/>
          <p:cNvPicPr preferRelativeResize="0"/>
          <p:nvPr/>
        </p:nvPicPr>
        <p:blipFill rotWithShape="1">
          <a:blip r:embed="rId3">
            <a:alphaModFix/>
          </a:blip>
          <a:srcRect b="0" l="0" r="0" t="0"/>
          <a:stretch/>
        </p:blipFill>
        <p:spPr>
          <a:xfrm>
            <a:off x="357895" y="1403353"/>
            <a:ext cx="4086795" cy="2797968"/>
          </a:xfrm>
          <a:prstGeom prst="rect">
            <a:avLst/>
          </a:prstGeom>
          <a:noFill/>
          <a:ln>
            <a:noFill/>
          </a:ln>
        </p:spPr>
      </p:pic>
      <p:pic>
        <p:nvPicPr>
          <p:cNvPr id="160" name="Google Shape;160;p10"/>
          <p:cNvPicPr preferRelativeResize="0"/>
          <p:nvPr/>
        </p:nvPicPr>
        <p:blipFill rotWithShape="1">
          <a:blip r:embed="rId4">
            <a:alphaModFix/>
          </a:blip>
          <a:srcRect b="0" l="0" r="0" t="0"/>
          <a:stretch/>
        </p:blipFill>
        <p:spPr>
          <a:xfrm>
            <a:off x="4578668" y="1454362"/>
            <a:ext cx="4016300" cy="2753109"/>
          </a:xfrm>
          <a:prstGeom prst="rect">
            <a:avLst/>
          </a:prstGeom>
          <a:noFill/>
          <a:ln>
            <a:noFill/>
          </a:ln>
        </p:spPr>
      </p:pic>
      <p:sp>
        <p:nvSpPr>
          <p:cNvPr id="161" name="Google Shape;161;p10"/>
          <p:cNvSpPr txBox="1"/>
          <p:nvPr/>
        </p:nvSpPr>
        <p:spPr>
          <a:xfrm>
            <a:off x="5557962" y="4904185"/>
            <a:ext cx="263983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Avantis Investors, Bloomberg, data as of 6/30/2025</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Market Reaction to U.S. Credit Downgrades</a:t>
            </a:r>
            <a:endParaRPr/>
          </a:p>
        </p:txBody>
      </p:sp>
      <p:sp>
        <p:nvSpPr>
          <p:cNvPr id="167" name="Google Shape;167;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68" name="Google Shape;168;p11"/>
          <p:cNvPicPr preferRelativeResize="0"/>
          <p:nvPr/>
        </p:nvPicPr>
        <p:blipFill rotWithShape="1">
          <a:blip r:embed="rId3">
            <a:alphaModFix/>
          </a:blip>
          <a:srcRect b="0" l="0" r="0" t="0"/>
          <a:stretch/>
        </p:blipFill>
        <p:spPr>
          <a:xfrm>
            <a:off x="735143" y="1010084"/>
            <a:ext cx="6606433" cy="3970197"/>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628650" y="44926"/>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US stock returns by size and style</a:t>
            </a:r>
            <a:endParaRPr/>
          </a:p>
        </p:txBody>
      </p:sp>
      <p:sp>
        <p:nvSpPr>
          <p:cNvPr id="174" name="Google Shape;174;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graphicFrame>
        <p:nvGraphicFramePr>
          <p:cNvPr id="175" name="Google Shape;175;p12"/>
          <p:cNvGraphicFramePr/>
          <p:nvPr/>
        </p:nvGraphicFramePr>
        <p:xfrm>
          <a:off x="766254" y="950390"/>
          <a:ext cx="7012970" cy="3439314"/>
        </p:xfrm>
        <a:graphic>
          <a:graphicData uri="http://schemas.openxmlformats.org/drawingml/2006/chart">
            <c:chart r:id="rId3"/>
          </a:graphicData>
        </a:graphic>
      </p:graphicFrame>
      <p:sp>
        <p:nvSpPr>
          <p:cNvPr id="176" name="Google Shape;176;p12"/>
          <p:cNvSpPr txBox="1"/>
          <p:nvPr/>
        </p:nvSpPr>
        <p:spPr>
          <a:xfrm>
            <a:off x="2411603" y="4825663"/>
            <a:ext cx="520639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Morningstar, Russell benchmarks shown. Past performance is not indicative of future results.</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628650" y="44926"/>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Mag 7 support dwindled</a:t>
            </a:r>
            <a:endParaRPr/>
          </a:p>
        </p:txBody>
      </p:sp>
      <p:sp>
        <p:nvSpPr>
          <p:cNvPr id="182" name="Google Shape;182;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83" name="Google Shape;183;p13"/>
          <p:cNvSpPr txBox="1"/>
          <p:nvPr/>
        </p:nvSpPr>
        <p:spPr>
          <a:xfrm>
            <a:off x="970429" y="4688741"/>
            <a:ext cx="520639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WSJ.com, Morningstar. U.S. Stock Market represented by Russell 3000 Index. Past performance is not indicative of future results. Performance calculated from 2/19/25 to 6/30/25 to reflect performance from prior YTD market high.</a:t>
            </a:r>
            <a:endParaRPr/>
          </a:p>
        </p:txBody>
      </p:sp>
      <p:graphicFrame>
        <p:nvGraphicFramePr>
          <p:cNvPr id="184" name="Google Shape;184;p13"/>
          <p:cNvGraphicFramePr/>
          <p:nvPr/>
        </p:nvGraphicFramePr>
        <p:xfrm>
          <a:off x="406978" y="1031951"/>
          <a:ext cx="8300604" cy="3585416"/>
        </p:xfrm>
        <a:graphic>
          <a:graphicData uri="http://schemas.openxmlformats.org/drawingml/2006/chart">
            <c:chart r:id="rId3"/>
          </a:graphicData>
        </a:graphic>
      </p:graphicFrame>
      <p:graphicFrame>
        <p:nvGraphicFramePr>
          <p:cNvPr id="185" name="Google Shape;185;p13"/>
          <p:cNvGraphicFramePr/>
          <p:nvPr/>
        </p:nvGraphicFramePr>
        <p:xfrm>
          <a:off x="970430" y="1219200"/>
          <a:ext cx="3000000" cy="3000000"/>
        </p:xfrm>
        <a:graphic>
          <a:graphicData uri="http://schemas.openxmlformats.org/drawingml/2006/table">
            <a:tbl>
              <a:tblPr bandRow="1" firstRow="1">
                <a:noFill/>
                <a:tableStyleId>{DE0E1E81-F95A-4A3C-9402-A8594B2E1F2F}</a:tableStyleId>
              </a:tblPr>
              <a:tblGrid>
                <a:gridCol w="771125"/>
                <a:gridCol w="434975"/>
                <a:gridCol w="421200"/>
                <a:gridCol w="429500"/>
                <a:gridCol w="474850"/>
                <a:gridCol w="506325"/>
                <a:gridCol w="506325"/>
                <a:gridCol w="506325"/>
                <a:gridCol w="506325"/>
              </a:tblGrid>
              <a:tr h="277225">
                <a:tc>
                  <a:txBody>
                    <a:bodyPr/>
                    <a:lstStyle/>
                    <a:p>
                      <a:pPr indent="0" lvl="0" marL="0" marR="0" rtl="0" algn="l">
                        <a:spcBef>
                          <a:spcPts val="0"/>
                        </a:spcBef>
                        <a:spcAft>
                          <a:spcPts val="0"/>
                        </a:spcAft>
                        <a:buNone/>
                      </a:pPr>
                      <a:r>
                        <a:rPr b="0" i="0" lang="en-US" sz="800" u="none" cap="none" strike="noStrike">
                          <a:solidFill>
                            <a:srgbClr val="000000"/>
                          </a:solidFill>
                          <a:latin typeface="Calibri"/>
                          <a:ea typeface="Calibri"/>
                          <a:cs typeface="Calibri"/>
                          <a:sym typeface="Calibri"/>
                        </a:rPr>
                        <a:t>Company/Index</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Microsoft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NVIDIA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Meta</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U.S. Stock Market</a:t>
                      </a:r>
                      <a:endParaRPr/>
                    </a:p>
                  </a:txBody>
                  <a:tcPr marT="4750" marB="0" marR="4750" marL="4750" anchor="b">
                    <a:solidFill>
                      <a:srgbClr val="B3C6E7"/>
                    </a:solidFill>
                  </a:tcPr>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Amazon</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Alphabet</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Tesla Inc</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Apple Inc</a:t>
                      </a:r>
                      <a:endParaRPr/>
                    </a:p>
                  </a:txBody>
                  <a:tcPr marT="4750" marB="0" marR="4750" marL="4750" anchor="b"/>
                </a:tc>
              </a:tr>
              <a:tr h="277225">
                <a:tc>
                  <a:txBody>
                    <a:bodyPr/>
                    <a:lstStyle/>
                    <a:p>
                      <a:pPr indent="0" lvl="0" marL="0" marR="0" rtl="0" algn="l">
                        <a:spcBef>
                          <a:spcPts val="0"/>
                        </a:spcBef>
                        <a:spcAft>
                          <a:spcPts val="0"/>
                        </a:spcAft>
                        <a:buNone/>
                      </a:pPr>
                      <a:r>
                        <a:rPr b="0" i="0" lang="en-US" sz="800" u="none" cap="none" strike="noStrike">
                          <a:solidFill>
                            <a:srgbClr val="000000"/>
                          </a:solidFill>
                          <a:latin typeface="Calibri"/>
                          <a:ea typeface="Calibri"/>
                          <a:cs typeface="Calibri"/>
                          <a:sym typeface="Calibri"/>
                        </a:rPr>
                        <a:t>Growth of a Dollar</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1.22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1.13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1.03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1.01 </a:t>
                      </a:r>
                      <a:endParaRPr/>
                    </a:p>
                  </a:txBody>
                  <a:tcPr marT="4750" marB="0" marR="4750" marL="4750" anchor="b">
                    <a:solidFill>
                      <a:srgbClr val="B3C6E7"/>
                    </a:solidFill>
                  </a:tcPr>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0.97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0.96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0.90 </a:t>
                      </a:r>
                      <a:endParaRPr/>
                    </a:p>
                  </a:txBody>
                  <a:tcPr marT="4750" marB="0" marR="4750" marL="4750" anchor="b"/>
                </a:tc>
                <a:tc>
                  <a:txBody>
                    <a:bodyPr/>
                    <a:lstStyle/>
                    <a:p>
                      <a:pPr indent="0" lvl="0" marL="0" marR="0" rtl="0" algn="ctr">
                        <a:spcBef>
                          <a:spcPts val="0"/>
                        </a:spcBef>
                        <a:spcAft>
                          <a:spcPts val="0"/>
                        </a:spcAft>
                        <a:buNone/>
                      </a:pPr>
                      <a:r>
                        <a:rPr b="0" i="0" lang="en-US" sz="800" u="none" cap="none" strike="noStrike">
                          <a:solidFill>
                            <a:srgbClr val="000000"/>
                          </a:solidFill>
                          <a:latin typeface="Calibri"/>
                          <a:ea typeface="Calibri"/>
                          <a:cs typeface="Calibri"/>
                          <a:sym typeface="Calibri"/>
                        </a:rPr>
                        <a:t> $       0.84 </a:t>
                      </a:r>
                      <a:endParaRPr/>
                    </a:p>
                  </a:txBody>
                  <a:tcPr marT="4750" marB="0" marR="4750" marL="4750" anchor="b"/>
                </a:tc>
              </a:tr>
            </a:tbl>
          </a:graphicData>
        </a:graphic>
      </p:graphicFrame>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4"/>
          <p:cNvSpPr txBox="1"/>
          <p:nvPr>
            <p:ph type="title"/>
          </p:nvPr>
        </p:nvSpPr>
        <p:spPr>
          <a:xfrm>
            <a:off x="628650" y="44926"/>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Market reactions to geopolitical shocks</a:t>
            </a:r>
            <a:endParaRPr/>
          </a:p>
        </p:txBody>
      </p:sp>
      <p:sp>
        <p:nvSpPr>
          <p:cNvPr id="191" name="Google Shape;191;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92" name="Google Shape;192;p14"/>
          <p:cNvPicPr preferRelativeResize="0"/>
          <p:nvPr/>
        </p:nvPicPr>
        <p:blipFill rotWithShape="1">
          <a:blip r:embed="rId3">
            <a:alphaModFix/>
          </a:blip>
          <a:srcRect b="0" l="0" r="0" t="0"/>
          <a:stretch/>
        </p:blipFill>
        <p:spPr>
          <a:xfrm>
            <a:off x="893929" y="869310"/>
            <a:ext cx="7014949" cy="3404879"/>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International developed and emerging market stock returns</a:t>
            </a:r>
            <a:endParaRPr/>
          </a:p>
        </p:txBody>
      </p:sp>
      <p:sp>
        <p:nvSpPr>
          <p:cNvPr id="198" name="Google Shape;198;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graphicFrame>
        <p:nvGraphicFramePr>
          <p:cNvPr id="199" name="Google Shape;199;p15"/>
          <p:cNvGraphicFramePr/>
          <p:nvPr/>
        </p:nvGraphicFramePr>
        <p:xfrm>
          <a:off x="666749" y="1162384"/>
          <a:ext cx="7412725" cy="3745334"/>
        </p:xfrm>
        <a:graphic>
          <a:graphicData uri="http://schemas.openxmlformats.org/drawingml/2006/chart">
            <c:chart r:id="rId3"/>
          </a:graphicData>
        </a:graphic>
      </p:graphicFrame>
      <p:sp>
        <p:nvSpPr>
          <p:cNvPr id="200" name="Google Shape;200;p15"/>
          <p:cNvSpPr txBox="1"/>
          <p:nvPr/>
        </p:nvSpPr>
        <p:spPr>
          <a:xfrm>
            <a:off x="2613849" y="4847764"/>
            <a:ext cx="467335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Morningstar, MSCI benchmark shown. Past performance is not indicative of future results.</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6"/>
          <p:cNvSpPr txBox="1"/>
          <p:nvPr>
            <p:ph type="title"/>
          </p:nvPr>
        </p:nvSpPr>
        <p:spPr>
          <a:xfrm>
            <a:off x="628650" y="325366"/>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Regional ex-U.S. performance is robust</a:t>
            </a:r>
            <a:endParaRPr/>
          </a:p>
        </p:txBody>
      </p:sp>
      <p:sp>
        <p:nvSpPr>
          <p:cNvPr id="206" name="Google Shape;206;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07" name="Google Shape;207;p16"/>
          <p:cNvPicPr preferRelativeResize="0"/>
          <p:nvPr/>
        </p:nvPicPr>
        <p:blipFill rotWithShape="1">
          <a:blip r:embed="rId3">
            <a:alphaModFix/>
          </a:blip>
          <a:srcRect b="0" l="0" r="0" t="0"/>
          <a:stretch/>
        </p:blipFill>
        <p:spPr>
          <a:xfrm>
            <a:off x="720970" y="1052465"/>
            <a:ext cx="7025051" cy="3758800"/>
          </a:xfrm>
          <a:prstGeom prst="rect">
            <a:avLst/>
          </a:prstGeom>
          <a:noFill/>
          <a:ln>
            <a:noFill/>
          </a:ln>
        </p:spPr>
      </p:pic>
      <p:sp>
        <p:nvSpPr>
          <p:cNvPr id="208" name="Google Shape;208;p16"/>
          <p:cNvSpPr txBox="1"/>
          <p:nvPr/>
        </p:nvSpPr>
        <p:spPr>
          <a:xfrm>
            <a:off x="1046285" y="4837642"/>
            <a:ext cx="624092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FactSet, MSCI, J.P. Morgan Asset Management. 10/12/2022 was the market bottom for U.S. equities. (Right) Russell. Each country/sector/industry is represented by its respective MSCI index except U.S. growth, which is represented by the Russell 1000 Growth Index.</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Dollar strength is good for US consumers but bad for owners of non-US investments</a:t>
            </a:r>
            <a:endParaRPr/>
          </a:p>
        </p:txBody>
      </p:sp>
      <p:sp>
        <p:nvSpPr>
          <p:cNvPr id="214" name="Google Shape;214;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215" name="Google Shape;215;p17"/>
          <p:cNvSpPr txBox="1"/>
          <p:nvPr/>
        </p:nvSpPr>
        <p:spPr>
          <a:xfrm>
            <a:off x="1990044" y="4825663"/>
            <a:ext cx="53622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Wall Street Journal as June 30, 2025.  Past performance is not indicative of future results.</a:t>
            </a:r>
            <a:endParaRPr/>
          </a:p>
        </p:txBody>
      </p:sp>
      <p:pic>
        <p:nvPicPr>
          <p:cNvPr id="216" name="Google Shape;216;p17"/>
          <p:cNvPicPr preferRelativeResize="0"/>
          <p:nvPr/>
        </p:nvPicPr>
        <p:blipFill rotWithShape="1">
          <a:blip r:embed="rId3">
            <a:alphaModFix/>
          </a:blip>
          <a:srcRect b="0" l="0" r="0" t="0"/>
          <a:stretch/>
        </p:blipFill>
        <p:spPr>
          <a:xfrm>
            <a:off x="517538" y="1198797"/>
            <a:ext cx="8322028" cy="1731827"/>
          </a:xfrm>
          <a:prstGeom prst="rect">
            <a:avLst/>
          </a:prstGeom>
          <a:noFill/>
          <a:ln cap="flat" cmpd="sng" w="9525">
            <a:solidFill>
              <a:schemeClr val="dk1"/>
            </a:solidFill>
            <a:prstDash val="solid"/>
            <a:round/>
            <a:headEnd len="sm" w="sm" type="none"/>
            <a:tailEnd len="sm" w="sm" type="none"/>
          </a:ln>
        </p:spPr>
      </p:pic>
      <p:pic>
        <p:nvPicPr>
          <p:cNvPr id="217" name="Google Shape;217;p17"/>
          <p:cNvPicPr preferRelativeResize="0"/>
          <p:nvPr/>
        </p:nvPicPr>
        <p:blipFill rotWithShape="1">
          <a:blip r:embed="rId4">
            <a:alphaModFix/>
          </a:blip>
          <a:srcRect b="0" l="0" r="0" t="0"/>
          <a:stretch/>
        </p:blipFill>
        <p:spPr>
          <a:xfrm>
            <a:off x="517538" y="3013582"/>
            <a:ext cx="8322028" cy="1742280"/>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title"/>
          </p:nvPr>
        </p:nvSpPr>
        <p:spPr>
          <a:xfrm>
            <a:off x="814275" y="392575"/>
            <a:ext cx="5492400" cy="766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000"/>
              <a:buFont typeface="Calibri"/>
              <a:buNone/>
            </a:pPr>
            <a:r>
              <a:rPr lang="en-US"/>
              <a:t>Maintain your focus on what really matters</a:t>
            </a:r>
            <a:endParaRPr/>
          </a:p>
        </p:txBody>
      </p:sp>
      <p:sp>
        <p:nvSpPr>
          <p:cNvPr id="223" name="Google Shape;223;p18"/>
          <p:cNvSpPr txBox="1"/>
          <p:nvPr>
            <p:ph idx="1" type="body"/>
          </p:nvPr>
        </p:nvSpPr>
        <p:spPr>
          <a:xfrm>
            <a:off x="814274" y="1327350"/>
            <a:ext cx="7257384" cy="3145500"/>
          </a:xfrm>
          <a:prstGeom prst="rect">
            <a:avLst/>
          </a:prstGeom>
          <a:noFill/>
          <a:ln>
            <a:noFill/>
          </a:ln>
        </p:spPr>
        <p:txBody>
          <a:bodyPr anchorCtr="0" anchor="ctr" bIns="91425" lIns="91425" spcFirstLastPara="1" rIns="91425" wrap="square" tIns="91425">
            <a:noAutofit/>
          </a:bodyPr>
          <a:lstStyle/>
          <a:p>
            <a:pPr indent="-381000" lvl="0" marL="457200" rtl="0" algn="l">
              <a:lnSpc>
                <a:spcPct val="90000"/>
              </a:lnSpc>
              <a:spcBef>
                <a:spcPts val="600"/>
              </a:spcBef>
              <a:spcAft>
                <a:spcPts val="0"/>
              </a:spcAft>
              <a:buClr>
                <a:schemeClr val="dk1"/>
              </a:buClr>
              <a:buSzPts val="2400"/>
              <a:buChar char="▰"/>
            </a:pPr>
            <a:r>
              <a:rPr lang="en-US" sz="2000"/>
              <a:t>Financial planning is a process, not an endpoint</a:t>
            </a:r>
            <a:endParaRPr/>
          </a:p>
          <a:p>
            <a:pPr indent="-381000" lvl="0" marL="457200" rtl="0" algn="l">
              <a:lnSpc>
                <a:spcPct val="90000"/>
              </a:lnSpc>
              <a:spcBef>
                <a:spcPts val="600"/>
              </a:spcBef>
              <a:spcAft>
                <a:spcPts val="0"/>
              </a:spcAft>
              <a:buClr>
                <a:schemeClr val="dk1"/>
              </a:buClr>
              <a:buSzPts val="2400"/>
              <a:buChar char="▰"/>
            </a:pPr>
            <a:r>
              <a:rPr lang="en-US" sz="2000"/>
              <a:t>Concentrate on long-term goals and objectives</a:t>
            </a:r>
            <a:endParaRPr/>
          </a:p>
          <a:p>
            <a:pPr indent="-381000" lvl="0" marL="457200" rtl="0" algn="l">
              <a:lnSpc>
                <a:spcPct val="90000"/>
              </a:lnSpc>
              <a:spcBef>
                <a:spcPts val="600"/>
              </a:spcBef>
              <a:spcAft>
                <a:spcPts val="0"/>
              </a:spcAft>
              <a:buClr>
                <a:schemeClr val="dk1"/>
              </a:buClr>
              <a:buSzPts val="2400"/>
              <a:buChar char="▰"/>
            </a:pPr>
            <a:r>
              <a:rPr lang="en-US" sz="2000"/>
              <a:t>Focus on reaching goals, not on beating benchmarks</a:t>
            </a:r>
            <a:endParaRPr/>
          </a:p>
          <a:p>
            <a:pPr indent="-381000" lvl="0" marL="457200" rtl="0" algn="l">
              <a:lnSpc>
                <a:spcPct val="90000"/>
              </a:lnSpc>
              <a:spcBef>
                <a:spcPts val="600"/>
              </a:spcBef>
              <a:spcAft>
                <a:spcPts val="0"/>
              </a:spcAft>
              <a:buClr>
                <a:schemeClr val="dk1"/>
              </a:buClr>
              <a:buSzPts val="2400"/>
              <a:buChar char="▰"/>
            </a:pPr>
            <a:r>
              <a:rPr lang="en-US" sz="2000"/>
              <a:t>Maintain a disciplined approach, in good and bad markets</a:t>
            </a:r>
            <a:endParaRPr/>
          </a:p>
          <a:p>
            <a:pPr indent="-381000" lvl="0" marL="457200" rtl="0" algn="l">
              <a:lnSpc>
                <a:spcPct val="90000"/>
              </a:lnSpc>
              <a:spcBef>
                <a:spcPts val="600"/>
              </a:spcBef>
              <a:spcAft>
                <a:spcPts val="0"/>
              </a:spcAft>
              <a:buClr>
                <a:schemeClr val="dk1"/>
              </a:buClr>
              <a:buSzPts val="2400"/>
              <a:buChar char="▰"/>
            </a:pPr>
            <a:r>
              <a:rPr lang="en-US" sz="2000"/>
              <a:t>Invest broadly and globally; asset allocation is key</a:t>
            </a:r>
            <a:endParaRPr/>
          </a:p>
          <a:p>
            <a:pPr indent="-381000" lvl="0" marL="457200" rtl="0" algn="l">
              <a:lnSpc>
                <a:spcPct val="90000"/>
              </a:lnSpc>
              <a:spcBef>
                <a:spcPts val="600"/>
              </a:spcBef>
              <a:spcAft>
                <a:spcPts val="0"/>
              </a:spcAft>
              <a:buClr>
                <a:schemeClr val="dk1"/>
              </a:buClr>
              <a:buSzPts val="2400"/>
              <a:buChar char="▰"/>
            </a:pPr>
            <a:r>
              <a:rPr lang="en-US" sz="2000"/>
              <a:t>Reduce investment and tax costs where possible</a:t>
            </a:r>
            <a:endParaRPr/>
          </a:p>
          <a:p>
            <a:pPr indent="-381000" lvl="0" marL="457200" rtl="0" algn="l">
              <a:lnSpc>
                <a:spcPct val="90000"/>
              </a:lnSpc>
              <a:spcBef>
                <a:spcPts val="600"/>
              </a:spcBef>
              <a:spcAft>
                <a:spcPts val="0"/>
              </a:spcAft>
              <a:buClr>
                <a:schemeClr val="dk1"/>
              </a:buClr>
              <a:buSzPts val="2400"/>
              <a:buChar char="▰"/>
            </a:pPr>
            <a:r>
              <a:rPr lang="en-US" sz="2000"/>
              <a:t>Rebalance  as necessary</a:t>
            </a:r>
            <a:endParaRPr/>
          </a:p>
        </p:txBody>
      </p:sp>
      <p:sp>
        <p:nvSpPr>
          <p:cNvPr id="224" name="Google Shape;224;p18"/>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888888"/>
              </a:buClr>
              <a:buSzPts val="900"/>
              <a:buFont typeface="Calibri"/>
              <a:buNone/>
            </a:pPr>
            <a:fld id="{00000000-1234-1234-1234-123412341234}" type="slidenum">
              <a:rPr lang="en-US"/>
              <a:t>‹#›</a:t>
            </a:fld>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6e017c2d10_0_0"/>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Disclosures</a:t>
            </a:r>
            <a:endParaRPr/>
          </a:p>
        </p:txBody>
      </p:sp>
      <p:cxnSp>
        <p:nvCxnSpPr>
          <p:cNvPr id="230" name="Google Shape;230;g36e017c2d10_0_0"/>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31" name="Google Shape;231;g36e017c2d10_0_0"/>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US"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96" name="Google Shape;96;p2"/>
          <p:cNvSpPr txBox="1"/>
          <p:nvPr/>
        </p:nvSpPr>
        <p:spPr>
          <a:xfrm>
            <a:off x="474325" y="1257826"/>
            <a:ext cx="4035900" cy="2832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Short-to-intermediate bonds performed well in Q2</a:t>
            </a:r>
            <a:endParaRPr sz="1600"/>
          </a:p>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U.S. stocks rebounded in Q2</a:t>
            </a:r>
            <a:endParaRPr sz="1600"/>
          </a:p>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Recent macroeconomic data suggests the labor market continues to remain solid</a:t>
            </a:r>
            <a:endParaRPr sz="1600"/>
          </a:p>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Inflation declined to 2.4% in the last reading from May 2025 relative to the 2.9% seen in December 2024</a:t>
            </a:r>
            <a:endParaRPr b="0" i="0" sz="1800" u="none" cap="none" strike="noStrike">
              <a:solidFill>
                <a:srgbClr val="263248"/>
              </a:solidFill>
              <a:latin typeface="Calibri"/>
              <a:ea typeface="Calibri"/>
              <a:cs typeface="Calibri"/>
              <a:sym typeface="Calibri"/>
            </a:endParaRPr>
          </a:p>
        </p:txBody>
      </p:sp>
      <p:sp>
        <p:nvSpPr>
          <p:cNvPr id="97" name="Google Shape;97;p2"/>
          <p:cNvSpPr txBox="1"/>
          <p:nvPr/>
        </p:nvSpPr>
        <p:spPr>
          <a:xfrm>
            <a:off x="4629125" y="726400"/>
            <a:ext cx="3985200" cy="454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Titillium Web ExtraLight"/>
              <a:buNone/>
            </a:pPr>
            <a:r>
              <a:rPr b="0" i="0" lang="en-US" sz="1800" u="none" cap="none" strike="noStrike">
                <a:solidFill>
                  <a:schemeClr val="dk1"/>
                </a:solidFill>
                <a:latin typeface="Calibri"/>
                <a:ea typeface="Calibri"/>
                <a:cs typeface="Calibri"/>
                <a:sym typeface="Calibri"/>
              </a:rPr>
              <a:t>Glass half-empty</a:t>
            </a:r>
            <a:endParaRPr sz="1800"/>
          </a:p>
        </p:txBody>
      </p:sp>
      <p:sp>
        <p:nvSpPr>
          <p:cNvPr id="98" name="Google Shape;98;p2"/>
          <p:cNvSpPr txBox="1"/>
          <p:nvPr/>
        </p:nvSpPr>
        <p:spPr>
          <a:xfrm>
            <a:off x="575087" y="684716"/>
            <a:ext cx="3985200" cy="495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000"/>
              <a:buFont typeface="Titillium Web ExtraLight"/>
              <a:buNone/>
            </a:pPr>
            <a:r>
              <a:rPr b="0" i="0" lang="en-US" sz="1800" u="none" cap="none" strike="noStrike">
                <a:solidFill>
                  <a:schemeClr val="dk1"/>
                </a:solidFill>
                <a:latin typeface="Calibri"/>
                <a:ea typeface="Calibri"/>
                <a:cs typeface="Calibri"/>
                <a:sym typeface="Calibri"/>
              </a:rPr>
              <a:t>Glass half-full</a:t>
            </a:r>
            <a:endParaRPr b="0" i="0" sz="1800" u="none" cap="none" strike="noStrike">
              <a:solidFill>
                <a:schemeClr val="lt1"/>
              </a:solidFill>
              <a:latin typeface="Calibri"/>
              <a:ea typeface="Calibri"/>
              <a:cs typeface="Calibri"/>
              <a:sym typeface="Calibri"/>
            </a:endParaRPr>
          </a:p>
        </p:txBody>
      </p:sp>
      <p:sp>
        <p:nvSpPr>
          <p:cNvPr id="99" name="Google Shape;99;p2"/>
          <p:cNvSpPr txBox="1"/>
          <p:nvPr/>
        </p:nvSpPr>
        <p:spPr>
          <a:xfrm>
            <a:off x="4560275" y="1221226"/>
            <a:ext cx="4122900" cy="2905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Continued uncertainty around tariffs and ongoing trade wars between U.S. and international trade partners</a:t>
            </a:r>
            <a:endParaRPr sz="1600"/>
          </a:p>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U.S. federal government debt rating was downgraded in May</a:t>
            </a:r>
            <a:endParaRPr sz="1600"/>
          </a:p>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Continued geopolitical concerns in the Middle East and between Russia/Ukraine</a:t>
            </a:r>
            <a:endParaRPr sz="1600"/>
          </a:p>
          <a:p>
            <a:pPr indent="-330200" lvl="0" marL="457200" marR="0" rtl="0" algn="l">
              <a:lnSpc>
                <a:spcPct val="100000"/>
              </a:lnSpc>
              <a:spcBef>
                <a:spcPts val="600"/>
              </a:spcBef>
              <a:spcAft>
                <a:spcPts val="0"/>
              </a:spcAft>
              <a:buClr>
                <a:srgbClr val="C7D3E6"/>
              </a:buClr>
              <a:buSzPts val="1600"/>
              <a:buFont typeface="Roboto Condensed Light"/>
              <a:buChar char="▰"/>
            </a:pPr>
            <a:r>
              <a:rPr b="0" i="0" lang="en-US" sz="1600" u="none" cap="none" strike="noStrike">
                <a:solidFill>
                  <a:srgbClr val="263248"/>
                </a:solidFill>
                <a:latin typeface="Calibri"/>
                <a:ea typeface="Calibri"/>
                <a:cs typeface="Calibri"/>
                <a:sym typeface="Calibri"/>
              </a:rPr>
              <a:t>Full effect of tariffs on inflation might not be fully realized yet</a:t>
            </a:r>
            <a:endParaRPr sz="160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Q2 2025 by the numbers</a:t>
            </a:r>
            <a:endParaRPr/>
          </a:p>
        </p:txBody>
      </p:sp>
      <p:sp>
        <p:nvSpPr>
          <p:cNvPr id="105" name="Google Shape;105;p3"/>
          <p:cNvSpPr txBox="1"/>
          <p:nvPr>
            <p:ph idx="4294967295" type="body"/>
          </p:nvPr>
        </p:nvSpPr>
        <p:spPr>
          <a:xfrm>
            <a:off x="628650" y="1211869"/>
            <a:ext cx="8049000" cy="38292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00B050"/>
              </a:buClr>
              <a:buSzPts val="1700"/>
              <a:buChar char="●"/>
            </a:pPr>
            <a:r>
              <a:rPr lang="en-US" sz="1700">
                <a:solidFill>
                  <a:srgbClr val="00B050"/>
                </a:solidFill>
              </a:rPr>
              <a:t>90 + 23 </a:t>
            </a:r>
            <a:r>
              <a:rPr lang="en-US" sz="1700"/>
              <a:t>represents the original 90-day extension granted by President Trump stemming back to early April where he lowered the “Liberation Day” reciprocal tariff rates to 10% while allowing trade partners more time to negotiate. He has recently extended that deadline another 23 days to August 1.</a:t>
            </a:r>
            <a:endParaRPr/>
          </a:p>
          <a:p>
            <a:pPr indent="-171450" lvl="0" marL="171450" rtl="0" algn="l">
              <a:lnSpc>
                <a:spcPct val="90000"/>
              </a:lnSpc>
              <a:spcBef>
                <a:spcPts val="750"/>
              </a:spcBef>
              <a:spcAft>
                <a:spcPts val="0"/>
              </a:spcAft>
              <a:buClr>
                <a:srgbClr val="00B050"/>
              </a:buClr>
              <a:buSzPts val="1700"/>
              <a:buChar char="●"/>
            </a:pPr>
            <a:r>
              <a:rPr lang="en-US" sz="1700">
                <a:solidFill>
                  <a:srgbClr val="00B050"/>
                </a:solidFill>
              </a:rPr>
              <a:t>9 </a:t>
            </a:r>
            <a:r>
              <a:rPr lang="en-US" sz="1700"/>
              <a:t>is the number of all-time highs for the S&amp;P 500 index posted in the first half of 2025. This includes a single daily increase of 9.5% on April 9, the day of the tariff-pause announcement, which is the best daily performance for the index since 2008.</a:t>
            </a:r>
            <a:endParaRPr/>
          </a:p>
          <a:p>
            <a:pPr indent="-171450" lvl="0" marL="171450" rtl="0" algn="l">
              <a:lnSpc>
                <a:spcPct val="90000"/>
              </a:lnSpc>
              <a:spcBef>
                <a:spcPts val="750"/>
              </a:spcBef>
              <a:spcAft>
                <a:spcPts val="0"/>
              </a:spcAft>
              <a:buClr>
                <a:srgbClr val="00B050"/>
              </a:buClr>
              <a:buSzPts val="1700"/>
              <a:buChar char="●"/>
            </a:pPr>
            <a:r>
              <a:rPr lang="en-US" sz="1700">
                <a:solidFill>
                  <a:srgbClr val="00B050"/>
                </a:solidFill>
              </a:rPr>
              <a:t>-5.6% </a:t>
            </a:r>
            <a:r>
              <a:rPr lang="en-US" sz="1700"/>
              <a:t>is the median S&amp;P 500 Index drawdown in reaction to geopolitical shocks throughout history. </a:t>
            </a:r>
            <a:endParaRPr/>
          </a:p>
          <a:p>
            <a:pPr indent="-171450" lvl="0" marL="171450" rtl="0" algn="l">
              <a:lnSpc>
                <a:spcPct val="90000"/>
              </a:lnSpc>
              <a:spcBef>
                <a:spcPts val="750"/>
              </a:spcBef>
              <a:spcAft>
                <a:spcPts val="1200"/>
              </a:spcAft>
              <a:buClr>
                <a:srgbClr val="00B050"/>
              </a:buClr>
              <a:buSzPts val="1700"/>
              <a:buChar char="●"/>
            </a:pPr>
            <a:r>
              <a:rPr lang="en-US" sz="1700">
                <a:solidFill>
                  <a:srgbClr val="00B050"/>
                </a:solidFill>
              </a:rPr>
              <a:t>+7.2% </a:t>
            </a:r>
            <a:r>
              <a:rPr lang="en-US" sz="1700"/>
              <a:t>is the YTD return of a portfolio comprised of 60% MSCI ACWI and 40% Bloomberg Global Aggregate (hedged USD).  In other words, despite the unnerving headlines so far this year, a globally balanced portfolio comprised of both stocks and bonds is now outperforming the S&amp;P 500 by 1% YTD.</a:t>
            </a:r>
            <a:endParaRPr/>
          </a:p>
        </p:txBody>
      </p:sp>
      <p:sp>
        <p:nvSpPr>
          <p:cNvPr id="106" name="Google Shape;106;p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The tariff timeline</a:t>
            </a:r>
            <a:endParaRPr/>
          </a:p>
        </p:txBody>
      </p:sp>
      <p:sp>
        <p:nvSpPr>
          <p:cNvPr id="112" name="Google Shape;112;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540727" y="1078016"/>
            <a:ext cx="7710280" cy="3636726"/>
          </a:xfrm>
          <a:prstGeom prst="rect">
            <a:avLst/>
          </a:prstGeom>
          <a:noFill/>
          <a:ln>
            <a:noFill/>
          </a:ln>
        </p:spPr>
      </p:pic>
      <p:sp>
        <p:nvSpPr>
          <p:cNvPr id="114" name="Google Shape;114;p4"/>
          <p:cNvSpPr/>
          <p:nvPr/>
        </p:nvSpPr>
        <p:spPr>
          <a:xfrm>
            <a:off x="7746023" y="1078016"/>
            <a:ext cx="369277" cy="2425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p:nvPr/>
        </p:nvSpPr>
        <p:spPr>
          <a:xfrm>
            <a:off x="524034" y="1091430"/>
            <a:ext cx="369277" cy="2425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Tariff’s Effect on U.S. Trade Balance</a:t>
            </a:r>
            <a:endParaRPr/>
          </a:p>
        </p:txBody>
      </p:sp>
      <p:sp>
        <p:nvSpPr>
          <p:cNvPr id="121" name="Google Shape;121;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350852" y="1451114"/>
            <a:ext cx="8442296" cy="2878056"/>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Tariff’s Effect on U.S. Business Risk</a:t>
            </a:r>
            <a:endParaRPr/>
          </a:p>
        </p:txBody>
      </p:sp>
      <p:sp>
        <p:nvSpPr>
          <p:cNvPr id="128" name="Google Shape;128;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29" name="Google Shape;129;p6"/>
          <p:cNvPicPr preferRelativeResize="0"/>
          <p:nvPr/>
        </p:nvPicPr>
        <p:blipFill rotWithShape="1">
          <a:blip r:embed="rId3">
            <a:alphaModFix/>
          </a:blip>
          <a:srcRect b="0" l="0" r="0" t="0"/>
          <a:stretch/>
        </p:blipFill>
        <p:spPr>
          <a:xfrm>
            <a:off x="745435" y="1268016"/>
            <a:ext cx="7335078" cy="3224648"/>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Tariff’s effect on U.S. businesses &amp; consumers</a:t>
            </a:r>
            <a:endParaRPr/>
          </a:p>
        </p:txBody>
      </p:sp>
      <p:sp>
        <p:nvSpPr>
          <p:cNvPr id="135" name="Google Shape;135;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36" name="Google Shape;136;p7"/>
          <p:cNvPicPr preferRelativeResize="0"/>
          <p:nvPr/>
        </p:nvPicPr>
        <p:blipFill rotWithShape="1">
          <a:blip r:embed="rId3">
            <a:alphaModFix/>
          </a:blip>
          <a:srcRect b="0" l="0" r="0" t="0"/>
          <a:stretch/>
        </p:blipFill>
        <p:spPr>
          <a:xfrm>
            <a:off x="628650" y="1390878"/>
            <a:ext cx="7886700" cy="2880603"/>
          </a:xfrm>
          <a:prstGeom prst="rect">
            <a:avLst/>
          </a:prstGeom>
          <a:noFill/>
          <a:ln>
            <a:noFill/>
          </a:ln>
        </p:spPr>
      </p:pic>
      <p:sp>
        <p:nvSpPr>
          <p:cNvPr id="137" name="Google Shape;137;p7"/>
          <p:cNvSpPr txBox="1"/>
          <p:nvPr/>
        </p:nvSpPr>
        <p:spPr>
          <a:xfrm>
            <a:off x="895738" y="4767263"/>
            <a:ext cx="812696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chemeClr val="dk1"/>
                </a:solidFill>
                <a:latin typeface="Calibri"/>
                <a:ea typeface="Calibri"/>
                <a:cs typeface="Calibri"/>
                <a:sym typeface="Calibri"/>
              </a:rPr>
              <a:t>Sources: Federal Reserve Bank of Dallas, Apollo Chief Economist</a:t>
            </a:r>
            <a:endParaRPr sz="800">
              <a:solidFill>
                <a:schemeClr val="dk1"/>
              </a:solidFill>
              <a:latin typeface="Roboto Condensed"/>
              <a:ea typeface="Roboto Condensed"/>
              <a:cs typeface="Roboto Condensed"/>
              <a:sym typeface="Roboto Condensed"/>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Fed’s wait-and-see approach</a:t>
            </a:r>
            <a:endParaRPr/>
          </a:p>
        </p:txBody>
      </p:sp>
      <p:sp>
        <p:nvSpPr>
          <p:cNvPr id="143" name="Google Shape;143;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descr="A graph of a graph&#10;&#10;AI-generated content may be incorrect." id="144" name="Google Shape;144;p8"/>
          <p:cNvPicPr preferRelativeResize="0"/>
          <p:nvPr/>
        </p:nvPicPr>
        <p:blipFill rotWithShape="1">
          <a:blip r:embed="rId3">
            <a:alphaModFix/>
          </a:blip>
          <a:srcRect b="0" l="0" r="0" t="0"/>
          <a:stretch/>
        </p:blipFill>
        <p:spPr>
          <a:xfrm>
            <a:off x="352044" y="1268016"/>
            <a:ext cx="8439912" cy="2877244"/>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628650" y="-43163"/>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Global bond returns</a:t>
            </a:r>
            <a:endParaRPr/>
          </a:p>
        </p:txBody>
      </p:sp>
      <p:sp>
        <p:nvSpPr>
          <p:cNvPr id="150" name="Google Shape;150;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900"/>
              <a:buFont typeface="Calibri"/>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51" name="Google Shape;151;p9"/>
          <p:cNvSpPr txBox="1"/>
          <p:nvPr/>
        </p:nvSpPr>
        <p:spPr>
          <a:xfrm>
            <a:off x="2267338" y="4833357"/>
            <a:ext cx="812696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Source: Morningstar, Bloomberg and ICE BofA ML benchmarks shown.  Past performance is not indicative of future results</a:t>
            </a:r>
            <a:r>
              <a:rPr lang="en-US" sz="800">
                <a:solidFill>
                  <a:schemeClr val="dk1"/>
                </a:solidFill>
                <a:latin typeface="Roboto Condensed"/>
                <a:ea typeface="Roboto Condensed"/>
                <a:cs typeface="Roboto Condensed"/>
                <a:sym typeface="Roboto Condensed"/>
              </a:rPr>
              <a:t>.</a:t>
            </a:r>
            <a:endParaRPr/>
          </a:p>
        </p:txBody>
      </p:sp>
      <p:graphicFrame>
        <p:nvGraphicFramePr>
          <p:cNvPr id="152" name="Google Shape;152;p9"/>
          <p:cNvGraphicFramePr/>
          <p:nvPr/>
        </p:nvGraphicFramePr>
        <p:xfrm>
          <a:off x="1976240" y="589674"/>
          <a:ext cx="5791200" cy="3745334"/>
        </p:xfrm>
        <a:graphic>
          <a:graphicData uri="http://schemas.openxmlformats.org/drawingml/2006/chart">
            <c:chart r:id="rId3"/>
          </a:graphicData>
        </a:graphic>
      </p:graphicFrame>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Stein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0x010100AE16E60ED0A2A7449C06D3B120B75907</vt:lpwstr>
  </property>
  <property fmtid="{D5CDD505-2E9C-101B-9397-08002B2CF9AE}" pid="3" name="MediaServiceImageTags">
    <vt:lpwstr/>
  </property>
</Properties>
</file>